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4"/>
  </p:sldMasterIdLst>
  <p:notesMasterIdLst>
    <p:notesMasterId r:id="rId18"/>
  </p:notesMasterIdLst>
  <p:handoutMasterIdLst>
    <p:handoutMasterId r:id="rId19"/>
  </p:handoutMasterIdLst>
  <p:sldIdLst>
    <p:sldId id="362" r:id="rId5"/>
    <p:sldId id="361" r:id="rId6"/>
    <p:sldId id="363" r:id="rId7"/>
    <p:sldId id="370" r:id="rId8"/>
    <p:sldId id="358" r:id="rId9"/>
    <p:sldId id="365" r:id="rId10"/>
    <p:sldId id="355" r:id="rId11"/>
    <p:sldId id="359" r:id="rId12"/>
    <p:sldId id="366" r:id="rId13"/>
    <p:sldId id="367" r:id="rId14"/>
    <p:sldId id="368" r:id="rId15"/>
    <p:sldId id="360" r:id="rId16"/>
    <p:sldId id="369" r:id="rId17"/>
  </p:sldIdLst>
  <p:sldSz cx="9144000" cy="6858000" type="screen4x3"/>
  <p:notesSz cx="6858000" cy="9144000"/>
  <p:defaultTextStyle>
    <a:defPPr>
      <a:defRPr lang="uk-UA"/>
    </a:defPPr>
    <a:lvl1pPr marL="0" algn="l" defTabSz="767905" rtl="0" eaLnBrk="1" latinLnBrk="0" hangingPunct="1">
      <a:defRPr sz="1512" kern="1200">
        <a:solidFill>
          <a:schemeClr val="tx1"/>
        </a:solidFill>
        <a:latin typeface="+mn-lt"/>
        <a:ea typeface="+mn-ea"/>
        <a:cs typeface="+mn-cs"/>
      </a:defRPr>
    </a:lvl1pPr>
    <a:lvl2pPr marL="383953" algn="l" defTabSz="767905" rtl="0" eaLnBrk="1" latinLnBrk="0" hangingPunct="1">
      <a:defRPr sz="1512" kern="1200">
        <a:solidFill>
          <a:schemeClr val="tx1"/>
        </a:solidFill>
        <a:latin typeface="+mn-lt"/>
        <a:ea typeface="+mn-ea"/>
        <a:cs typeface="+mn-cs"/>
      </a:defRPr>
    </a:lvl2pPr>
    <a:lvl3pPr marL="767905" algn="l" defTabSz="767905" rtl="0" eaLnBrk="1" latinLnBrk="0" hangingPunct="1">
      <a:defRPr sz="1512" kern="1200">
        <a:solidFill>
          <a:schemeClr val="tx1"/>
        </a:solidFill>
        <a:latin typeface="+mn-lt"/>
        <a:ea typeface="+mn-ea"/>
        <a:cs typeface="+mn-cs"/>
      </a:defRPr>
    </a:lvl3pPr>
    <a:lvl4pPr marL="1151858" algn="l" defTabSz="767905" rtl="0" eaLnBrk="1" latinLnBrk="0" hangingPunct="1">
      <a:defRPr sz="1512" kern="1200">
        <a:solidFill>
          <a:schemeClr val="tx1"/>
        </a:solidFill>
        <a:latin typeface="+mn-lt"/>
        <a:ea typeface="+mn-ea"/>
        <a:cs typeface="+mn-cs"/>
      </a:defRPr>
    </a:lvl4pPr>
    <a:lvl5pPr marL="1535811" algn="l" defTabSz="767905" rtl="0" eaLnBrk="1" latinLnBrk="0" hangingPunct="1">
      <a:defRPr sz="1512" kern="1200">
        <a:solidFill>
          <a:schemeClr val="tx1"/>
        </a:solidFill>
        <a:latin typeface="+mn-lt"/>
        <a:ea typeface="+mn-ea"/>
        <a:cs typeface="+mn-cs"/>
      </a:defRPr>
    </a:lvl5pPr>
    <a:lvl6pPr marL="1919764" algn="l" defTabSz="767905" rtl="0" eaLnBrk="1" latinLnBrk="0" hangingPunct="1">
      <a:defRPr sz="1512" kern="1200">
        <a:solidFill>
          <a:schemeClr val="tx1"/>
        </a:solidFill>
        <a:latin typeface="+mn-lt"/>
        <a:ea typeface="+mn-ea"/>
        <a:cs typeface="+mn-cs"/>
      </a:defRPr>
    </a:lvl6pPr>
    <a:lvl7pPr marL="2303717" algn="l" defTabSz="767905" rtl="0" eaLnBrk="1" latinLnBrk="0" hangingPunct="1">
      <a:defRPr sz="1512" kern="1200">
        <a:solidFill>
          <a:schemeClr val="tx1"/>
        </a:solidFill>
        <a:latin typeface="+mn-lt"/>
        <a:ea typeface="+mn-ea"/>
        <a:cs typeface="+mn-cs"/>
      </a:defRPr>
    </a:lvl7pPr>
    <a:lvl8pPr marL="2687670" algn="l" defTabSz="767905" rtl="0" eaLnBrk="1" latinLnBrk="0" hangingPunct="1">
      <a:defRPr sz="1512" kern="1200">
        <a:solidFill>
          <a:schemeClr val="tx1"/>
        </a:solidFill>
        <a:latin typeface="+mn-lt"/>
        <a:ea typeface="+mn-ea"/>
        <a:cs typeface="+mn-cs"/>
      </a:defRPr>
    </a:lvl8pPr>
    <a:lvl9pPr marL="3071622" algn="l" defTabSz="767905"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Huckins" initials="AH" lastIdx="12" clrIdx="0">
    <p:extLst>
      <p:ext uri="{19B8F6BF-5375-455C-9EA6-DF929625EA0E}">
        <p15:presenceInfo xmlns:p15="http://schemas.microsoft.com/office/powerpoint/2012/main" userId="S::mandy.huckins_charity.org#ext#@tribaltechllc365.onmicrosoft.com::0cef2da7-3e26-4d18-87dd-a66001f90ab0" providerId="AD"/>
      </p:ext>
    </p:extLst>
  </p:cmAuthor>
  <p:cmAuthor id="2" name="Danielle Byrd" initials="DB" lastIdx="6" clrIdx="1">
    <p:extLst>
      <p:ext uri="{19B8F6BF-5375-455C-9EA6-DF929625EA0E}">
        <p15:presenceInfo xmlns:p15="http://schemas.microsoft.com/office/powerpoint/2012/main" userId="Danielle Byrd" providerId="None"/>
      </p:ext>
    </p:extLst>
  </p:cmAuthor>
  <p:cmAuthor id="3" name="Jerika Ferguson" initials="JF" lastIdx="4" clrIdx="2">
    <p:extLst>
      <p:ext uri="{19B8F6BF-5375-455C-9EA6-DF929625EA0E}">
        <p15:presenceInfo xmlns:p15="http://schemas.microsoft.com/office/powerpoint/2012/main" userId="S::jerika.ferguson_southerncalcfc.org#ext#@tribaltechllc.com::47360af0-1d33-46ac-a265-22a59c493d4b" providerId="AD"/>
      </p:ext>
    </p:extLst>
  </p:cmAuthor>
  <p:cmAuthor id="4" name="Amanda Huckins" initials="AH [2]" lastIdx="12" clrIdx="3">
    <p:extLst>
      <p:ext uri="{19B8F6BF-5375-455C-9EA6-DF929625EA0E}">
        <p15:presenceInfo xmlns:p15="http://schemas.microsoft.com/office/powerpoint/2012/main" userId="S-1-5-21-1060284298-1677128483-682003330-3374" providerId="AD"/>
      </p:ext>
    </p:extLst>
  </p:cmAuthor>
  <p:cmAuthor id="5" name="Amanda Huckins" initials="AH [3]" lastIdx="1" clrIdx="4">
    <p:extLst>
      <p:ext uri="{19B8F6BF-5375-455C-9EA6-DF929625EA0E}">
        <p15:presenceInfo xmlns:p15="http://schemas.microsoft.com/office/powerpoint/2012/main" userId="S::mandy.huckins_charity.org#ext#@tribaltechllc.onmicrosoft.com::a38c1aec-cd94-45c4-99ea-2e9a1b0d74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9"/>
    <a:srgbClr val="58595B"/>
    <a:srgbClr val="EA7100"/>
    <a:srgbClr val="1B4932"/>
    <a:srgbClr val="64D4EA"/>
    <a:srgbClr val="4CCCE6"/>
    <a:srgbClr val="6CD5EA"/>
    <a:srgbClr val="2BC3E1"/>
    <a:srgbClr val="57CFE7"/>
    <a:srgbClr val="AAC42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F368B-C587-A04C-8F7C-1099DF24D7D5}" v="27" dt="2022-07-07T23:00:18.711"/>
    <p1510:client id="{453C8BC2-CD05-7DD1-28C0-EC5589B96F56}" v="34" dt="2022-07-18T11:59:39.879"/>
    <p1510:client id="{C6FE1CD7-8E88-0647-ED50-E98E97810700}" v="345" dt="2022-07-07T10:51:03.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1927" autoAdjust="0"/>
  </p:normalViewPr>
  <p:slideViewPr>
    <p:cSldViewPr snapToGrid="0">
      <p:cViewPr varScale="1">
        <p:scale>
          <a:sx n="70" d="100"/>
          <a:sy n="70" d="100"/>
        </p:scale>
        <p:origin x="20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Open Sans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1D1B1-B4B9-4243-B75F-AD1A160FE935}" type="datetimeFigureOut">
              <a:rPr lang="en-US" smtClean="0">
                <a:latin typeface="Open Sans Regular" charset="0"/>
              </a:rPr>
              <a:t>8/2/2022</a:t>
            </a:fld>
            <a:endParaRPr lang="en-US">
              <a:latin typeface="Open Sans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Open Sans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ABC999-1571-9445-840A-AC9E974A1E0C}" type="slidenum">
              <a:rPr lang="en-US" smtClean="0">
                <a:latin typeface="Open Sans Regular" charset="0"/>
              </a:rPr>
              <a:t>‹#›</a:t>
            </a:fld>
            <a:endParaRPr lang="en-US">
              <a:latin typeface="Open Sans Regular" charset="0"/>
            </a:endParaRPr>
          </a:p>
        </p:txBody>
      </p:sp>
    </p:spTree>
    <p:extLst>
      <p:ext uri="{BB962C8B-B14F-4D97-AF65-F5344CB8AC3E}">
        <p14:creationId xmlns:p14="http://schemas.microsoft.com/office/powerpoint/2010/main" val="683161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Regular" charset="0"/>
              </a:defRPr>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Regular" charset="0"/>
              </a:defRPr>
            </a:lvl1pPr>
          </a:lstStyle>
          <a:p>
            <a:fld id="{FB027185-10FB-4A57-B3F0-45136A811A24}" type="datetimeFigureOut">
              <a:rPr lang="uk-UA" smtClean="0"/>
              <a:pPr/>
              <a:t>02.08.2022</a:t>
            </a:fld>
            <a:endParaRPr lang="uk-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Regular" charset="0"/>
              </a:defRPr>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Regular" charset="0"/>
              </a:defRPr>
            </a:lvl1pPr>
          </a:lstStyle>
          <a:p>
            <a:fld id="{BD9C3A12-1E0F-412B-B376-8089A55D946C}" type="slidenum">
              <a:rPr lang="uk-UA" smtClean="0"/>
              <a:pPr/>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511937" rtl="0" eaLnBrk="1" latinLnBrk="0" hangingPunct="1">
      <a:defRPr sz="672" b="0" i="0" kern="1200">
        <a:solidFill>
          <a:schemeClr val="tx1"/>
        </a:solidFill>
        <a:latin typeface="Open Sans Regular" charset="0"/>
        <a:ea typeface="+mn-ea"/>
        <a:cs typeface="+mn-cs"/>
      </a:defRPr>
    </a:lvl1pPr>
    <a:lvl2pPr marL="255969" algn="l" defTabSz="511937" rtl="0" eaLnBrk="1" latinLnBrk="0" hangingPunct="1">
      <a:defRPr sz="672" b="0" i="0" kern="1200">
        <a:solidFill>
          <a:schemeClr val="tx1"/>
        </a:solidFill>
        <a:latin typeface="Open Sans Regular" charset="0"/>
        <a:ea typeface="+mn-ea"/>
        <a:cs typeface="+mn-cs"/>
      </a:defRPr>
    </a:lvl2pPr>
    <a:lvl3pPr marL="511937" algn="l" defTabSz="511937" rtl="0" eaLnBrk="1" latinLnBrk="0" hangingPunct="1">
      <a:defRPr sz="672" b="0" i="0" kern="1200">
        <a:solidFill>
          <a:schemeClr val="tx1"/>
        </a:solidFill>
        <a:latin typeface="Open Sans Regular" charset="0"/>
        <a:ea typeface="+mn-ea"/>
        <a:cs typeface="+mn-cs"/>
      </a:defRPr>
    </a:lvl3pPr>
    <a:lvl4pPr marL="767905" algn="l" defTabSz="511937" rtl="0" eaLnBrk="1" latinLnBrk="0" hangingPunct="1">
      <a:defRPr sz="672" b="0" i="0" kern="1200">
        <a:solidFill>
          <a:schemeClr val="tx1"/>
        </a:solidFill>
        <a:latin typeface="Open Sans Regular" charset="0"/>
        <a:ea typeface="+mn-ea"/>
        <a:cs typeface="+mn-cs"/>
      </a:defRPr>
    </a:lvl4pPr>
    <a:lvl5pPr marL="1023874" algn="l" defTabSz="511937" rtl="0" eaLnBrk="1" latinLnBrk="0" hangingPunct="1">
      <a:defRPr sz="672" b="0" i="0" kern="1200">
        <a:solidFill>
          <a:schemeClr val="tx1"/>
        </a:solidFill>
        <a:latin typeface="Open Sans Regular" charset="0"/>
        <a:ea typeface="+mn-ea"/>
        <a:cs typeface="+mn-cs"/>
      </a:defRPr>
    </a:lvl5pPr>
    <a:lvl6pPr marL="1279843" algn="l" defTabSz="511937" rtl="0" eaLnBrk="1" latinLnBrk="0" hangingPunct="1">
      <a:defRPr sz="672" kern="1200">
        <a:solidFill>
          <a:schemeClr val="tx1"/>
        </a:solidFill>
        <a:latin typeface="+mn-lt"/>
        <a:ea typeface="+mn-ea"/>
        <a:cs typeface="+mn-cs"/>
      </a:defRPr>
    </a:lvl6pPr>
    <a:lvl7pPr marL="1535811" algn="l" defTabSz="511937" rtl="0" eaLnBrk="1" latinLnBrk="0" hangingPunct="1">
      <a:defRPr sz="672" kern="1200">
        <a:solidFill>
          <a:schemeClr val="tx1"/>
        </a:solidFill>
        <a:latin typeface="+mn-lt"/>
        <a:ea typeface="+mn-ea"/>
        <a:cs typeface="+mn-cs"/>
      </a:defRPr>
    </a:lvl7pPr>
    <a:lvl8pPr marL="1791780" algn="l" defTabSz="511937" rtl="0" eaLnBrk="1" latinLnBrk="0" hangingPunct="1">
      <a:defRPr sz="672" kern="1200">
        <a:solidFill>
          <a:schemeClr val="tx1"/>
        </a:solidFill>
        <a:latin typeface="+mn-lt"/>
        <a:ea typeface="+mn-ea"/>
        <a:cs typeface="+mn-cs"/>
      </a:defRPr>
    </a:lvl8pPr>
    <a:lvl9pPr marL="2047748" algn="l" defTabSz="511937" rtl="0" eaLnBrk="1" latinLnBrk="0" hangingPunct="1">
      <a:defRPr sz="6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a:t>
            </a:fld>
            <a:endParaRPr lang="uk-UA"/>
          </a:p>
        </p:txBody>
      </p:sp>
    </p:spTree>
    <p:extLst>
      <p:ext uri="{BB962C8B-B14F-4D97-AF65-F5344CB8AC3E}">
        <p14:creationId xmlns:p14="http://schemas.microsoft.com/office/powerpoint/2010/main" val="279632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You also have the option to donate through the CFC Giving Mobile App. The CFC Giving Mobile App was primarily designed to take the place of one-time cash donations at CFC events, but now it offers a full selection of donation options. You can scan this QR code right now to download the app to your IOS or android device.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10</a:t>
            </a:fld>
            <a:endParaRPr lang="uk-UA"/>
          </a:p>
        </p:txBody>
      </p:sp>
    </p:spTree>
    <p:extLst>
      <p:ext uri="{BB962C8B-B14F-4D97-AF65-F5344CB8AC3E}">
        <p14:creationId xmlns:p14="http://schemas.microsoft.com/office/powerpoint/2010/main" val="6686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Of course, you can still donate with the paper pledge form. You can download a paper pledge form from the website (or let me know if you would like one) and then when you fill it out, you can return it to me or you can mail it directly to the CFC pledge processing center. </a:t>
            </a:r>
          </a:p>
          <a:p>
            <a:pPr>
              <a:lnSpc>
                <a:spcPct val="107000"/>
              </a:lnSpc>
            </a:pPr>
            <a:endParaRPr lang="en-US" dirty="0"/>
          </a:p>
          <a:p>
            <a:pPr>
              <a:lnSpc>
                <a:spcPct val="107000"/>
              </a:lnSpc>
            </a:pPr>
            <a:r>
              <a:rPr lang="en-US" sz="650" dirty="0">
                <a:latin typeface="Open Sans Regular"/>
                <a:ea typeface="Open Sans Regular"/>
                <a:cs typeface="Open Sans Regular"/>
              </a:rPr>
              <a:t>Use our CFC unit code and office ZIP code to ensure our unit/office receives credit for your contribution. Our unit/office CFC code is: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11</a:t>
            </a:fld>
            <a:endParaRPr lang="uk-UA"/>
          </a:p>
        </p:txBody>
      </p:sp>
    </p:spTree>
    <p:extLst>
      <p:ext uri="{BB962C8B-B14F-4D97-AF65-F5344CB8AC3E}">
        <p14:creationId xmlns:p14="http://schemas.microsoft.com/office/powerpoint/2010/main" val="221225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And here's a final example of how you can change the world through the CFC: $50 funds a daylong voter registration drive.</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12</a:t>
            </a:fld>
            <a:endParaRPr lang="uk-UA"/>
          </a:p>
        </p:txBody>
      </p:sp>
    </p:spTree>
    <p:extLst>
      <p:ext uri="{BB962C8B-B14F-4D97-AF65-F5344CB8AC3E}">
        <p14:creationId xmlns:p14="http://schemas.microsoft.com/office/powerpoint/2010/main" val="93627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Thank you so much for allowing me to talk with you today about the CFC. The campaign is a great opportunity for each of us to give back to the causes that are important to us. Speaking of causes, each week during the campaign, the CFC highlights a cause of the week. Be on the lookout from me for emails about these causes and other information about the CFC. And, I am always available to answer any questions you may have or help you with your pledge</a:t>
            </a:r>
            <a:r>
              <a:rPr lang="en-US" sz="650">
                <a:latin typeface="Open Sans Regular"/>
                <a:ea typeface="Open Sans Regular"/>
                <a:cs typeface="Open Sans Regular"/>
              </a:rPr>
              <a:t>. </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13</a:t>
            </a:fld>
            <a:endParaRPr lang="uk-UA"/>
          </a:p>
        </p:txBody>
      </p:sp>
    </p:spTree>
    <p:extLst>
      <p:ext uri="{BB962C8B-B14F-4D97-AF65-F5344CB8AC3E}">
        <p14:creationId xmlns:p14="http://schemas.microsoft.com/office/powerpoint/2010/main" val="311737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cs typeface="Calibri"/>
              </a:rPr>
              <a:t>Hello everyone. My name is [introduce yourself]. I am serving as our Combined Federal Campaign (CFC) point of contact this year. Thank you for giving me a few minutes today to talk to you about the campaign.</a:t>
            </a:r>
          </a:p>
        </p:txBody>
      </p:sp>
      <p:sp>
        <p:nvSpPr>
          <p:cNvPr id="4" name="Slide Number Placeholder 3"/>
          <p:cNvSpPr>
            <a:spLocks noGrp="1"/>
          </p:cNvSpPr>
          <p:nvPr>
            <p:ph type="sldNum" sz="quarter" idx="5"/>
          </p:nvPr>
        </p:nvSpPr>
        <p:spPr/>
        <p:txBody>
          <a:bodyPr/>
          <a:lstStyle/>
          <a:p>
            <a:fld id="{BD9C3A12-1E0F-412B-B376-8089A55D946C}" type="slidenum">
              <a:rPr lang="uk-UA" smtClean="0"/>
              <a:pPr/>
              <a:t>2</a:t>
            </a:fld>
            <a:endParaRPr lang="uk-UA"/>
          </a:p>
        </p:txBody>
      </p:sp>
    </p:spTree>
    <p:extLst>
      <p:ext uri="{BB962C8B-B14F-4D97-AF65-F5344CB8AC3E}">
        <p14:creationId xmlns:p14="http://schemas.microsoft.com/office/powerpoint/2010/main" val="60714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The CFC needs you. It needs all of us, actually. The CFC is a federal tradition that’s been around for more than 60 years. Through the campaign, federal employees like us give tens of millions of dollars every year to charities we care about. Together, we change the world one donation at a time. </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3</a:t>
            </a:fld>
            <a:endParaRPr lang="uk-UA"/>
          </a:p>
        </p:txBody>
      </p:sp>
    </p:spTree>
    <p:extLst>
      <p:ext uri="{BB962C8B-B14F-4D97-AF65-F5344CB8AC3E}">
        <p14:creationId xmlns:p14="http://schemas.microsoft.com/office/powerpoint/2010/main" val="372737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We have made the CFC one of the largest and most successful workplace giving campaigns in the world. </a:t>
            </a:r>
          </a:p>
          <a:p>
            <a:pPr>
              <a:lnSpc>
                <a:spcPct val="107000"/>
              </a:lnSpc>
            </a:pPr>
            <a:endParaRPr lang="en-US" dirty="0"/>
          </a:p>
          <a:p>
            <a:pPr>
              <a:lnSpc>
                <a:spcPct val="107000"/>
              </a:lnSpc>
            </a:pPr>
            <a:r>
              <a:rPr lang="en-US" sz="650" b="1" dirty="0">
                <a:latin typeface="Open Sans Regular"/>
                <a:ea typeface="Open Sans Regular"/>
                <a:cs typeface="Open Sans Regular"/>
              </a:rPr>
              <a:t>Here's how it works:</a:t>
            </a:r>
            <a:endParaRPr lang="en-US" sz="650" dirty="0">
              <a:latin typeface="Open Sans Regular"/>
              <a:ea typeface="Open Sans Regular"/>
              <a:cs typeface="Open Sans Regular"/>
            </a:endParaRPr>
          </a:p>
          <a:p>
            <a:pPr>
              <a:lnSpc>
                <a:spcPct val="107000"/>
              </a:lnSpc>
            </a:pPr>
            <a:r>
              <a:rPr lang="en-US" sz="650" b="1" dirty="0">
                <a:latin typeface="Open Sans Regular"/>
                <a:ea typeface="Open Sans Regular"/>
                <a:cs typeface="Open Sans Regular"/>
              </a:rPr>
              <a:t> </a:t>
            </a:r>
            <a:endParaRPr lang="en-US" sz="650" dirty="0">
              <a:latin typeface="Open Sans Regular"/>
              <a:ea typeface="Open Sans Regular"/>
              <a:cs typeface="Open Sans Regular"/>
            </a:endParaRPr>
          </a:p>
          <a:p>
            <a:pPr>
              <a:lnSpc>
                <a:spcPct val="107000"/>
              </a:lnSpc>
            </a:pPr>
            <a:r>
              <a:rPr lang="en-US" sz="650" b="1" dirty="0">
                <a:latin typeface="Open Sans Regular"/>
                <a:ea typeface="Open Sans Regular"/>
                <a:cs typeface="Open Sans Regular"/>
              </a:rPr>
              <a:t>First, Choose your cause. </a:t>
            </a:r>
            <a:r>
              <a:rPr lang="en-US" sz="650" dirty="0">
                <a:latin typeface="Open Sans Regular"/>
                <a:ea typeface="Open Sans Regular"/>
                <a:cs typeface="Open Sans Regular"/>
              </a:rPr>
              <a:t>Whether you care about finding cures for diseases, supporting military families, or promoting equality for all, the CFC has vetted charities for any cause you want to support. You can even give to multiple charities with one pledge.</a:t>
            </a:r>
          </a:p>
          <a:p>
            <a:pPr>
              <a:lnSpc>
                <a:spcPct val="107000"/>
              </a:lnSpc>
            </a:pPr>
            <a:r>
              <a:rPr lang="en-US" sz="650" b="1" dirty="0">
                <a:latin typeface="Open Sans Regular"/>
                <a:ea typeface="Open Sans Regular"/>
                <a:cs typeface="Open Sans Regular"/>
              </a:rPr>
              <a:t> </a:t>
            </a:r>
            <a:endParaRPr lang="en-US" sz="650" dirty="0">
              <a:latin typeface="Open Sans Regular"/>
              <a:ea typeface="Open Sans Regular"/>
              <a:cs typeface="Open Sans Regular"/>
            </a:endParaRPr>
          </a:p>
          <a:p>
            <a:pPr>
              <a:lnSpc>
                <a:spcPct val="107000"/>
              </a:lnSpc>
            </a:pPr>
            <a:r>
              <a:rPr lang="en-US" sz="650" b="1" dirty="0">
                <a:latin typeface="Open Sans Regular"/>
                <a:ea typeface="Open Sans Regular"/>
                <a:cs typeface="Open Sans Regular"/>
              </a:rPr>
              <a:t>Second, Make your pledge. </a:t>
            </a:r>
            <a:r>
              <a:rPr lang="en-US" sz="650" dirty="0">
                <a:latin typeface="Open Sans Regular"/>
                <a:ea typeface="Open Sans Regular"/>
                <a:cs typeface="Open Sans Regular"/>
              </a:rPr>
              <a:t>The most popular giving option, the online pledge portal, allows you to easily renew your pledge each year and offers the full range of pledge options: Including; Payroll deduction (the most popular!), Credit/debit card, E-check/bank transfer, Volunteer hours.</a:t>
            </a:r>
          </a:p>
          <a:p>
            <a:pPr>
              <a:lnSpc>
                <a:spcPct val="107000"/>
              </a:lnSpc>
            </a:pPr>
            <a:r>
              <a:rPr lang="en-US" sz="650" b="1" dirty="0">
                <a:latin typeface="Open Sans Regular"/>
                <a:ea typeface="Open Sans Regular"/>
                <a:cs typeface="Open Sans Regular"/>
              </a:rPr>
              <a:t> </a:t>
            </a:r>
            <a:endParaRPr lang="en-US" sz="650" dirty="0">
              <a:latin typeface="Open Sans Regular"/>
              <a:ea typeface="Open Sans Regular"/>
              <a:cs typeface="Open Sans Regular"/>
            </a:endParaRPr>
          </a:p>
          <a:p>
            <a:pPr>
              <a:lnSpc>
                <a:spcPct val="107000"/>
              </a:lnSpc>
            </a:pPr>
            <a:r>
              <a:rPr lang="en-US" dirty="0"/>
              <a:t>Lastly our donations will </a:t>
            </a:r>
            <a:r>
              <a:rPr lang="en-US" b="1" dirty="0"/>
              <a:t>change the World, </a:t>
            </a:r>
            <a:r>
              <a:rPr lang="en-US" dirty="0"/>
              <a:t>making it a better place for all of us. </a:t>
            </a:r>
          </a:p>
          <a:p>
            <a:pPr>
              <a:lnSpc>
                <a:spcPct val="107000"/>
              </a:lnSpc>
            </a:pPr>
            <a:r>
              <a:rPr lang="en-US" sz="650" dirty="0">
                <a:latin typeface="Open Sans Regular"/>
                <a:ea typeface="Open Sans Regular"/>
                <a:cs typeface="Open Sans Regular"/>
              </a:rPr>
              <a:t> </a:t>
            </a:r>
          </a:p>
          <a:p>
            <a:pPr>
              <a:lnSpc>
                <a:spcPct val="107000"/>
              </a:lnSpc>
            </a:pPr>
            <a:endParaRPr lang="en-US" dirty="0"/>
          </a:p>
          <a:p>
            <a:endParaRPr lang="en-US" sz="1000" dirty="0">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4</a:t>
            </a:fld>
            <a:endParaRPr lang="uk-UA"/>
          </a:p>
        </p:txBody>
      </p:sp>
    </p:spTree>
    <p:extLst>
      <p:ext uri="{BB962C8B-B14F-4D97-AF65-F5344CB8AC3E}">
        <p14:creationId xmlns:p14="http://schemas.microsoft.com/office/powerpoint/2010/main" val="302136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Here's one example of how you can change the world through the CFC: just $20 removes one pound of trash from the ocean.</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5</a:t>
            </a:fld>
            <a:endParaRPr lang="uk-UA"/>
          </a:p>
        </p:txBody>
      </p:sp>
    </p:spTree>
    <p:extLst>
      <p:ext uri="{BB962C8B-B14F-4D97-AF65-F5344CB8AC3E}">
        <p14:creationId xmlns:p14="http://schemas.microsoft.com/office/powerpoint/2010/main" val="114419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The reasons we give, how we give, and where we give will each be unique. So, you might be wondering why should you give through the CFC? </a:t>
            </a:r>
          </a:p>
          <a:p>
            <a:pPr>
              <a:lnSpc>
                <a:spcPct val="107000"/>
              </a:lnSpc>
            </a:pPr>
            <a:endParaRPr lang="en-US" dirty="0"/>
          </a:p>
          <a:p>
            <a:pPr>
              <a:lnSpc>
                <a:spcPct val="107000"/>
              </a:lnSpc>
            </a:pPr>
            <a:r>
              <a:rPr lang="en-US" sz="650" dirty="0">
                <a:latin typeface="Open Sans Regular"/>
                <a:ea typeface="Open Sans Regular"/>
                <a:cs typeface="Open Sans Regular"/>
              </a:rPr>
              <a:t>There are three main reasons: </a:t>
            </a:r>
          </a:p>
          <a:p>
            <a:pPr>
              <a:lnSpc>
                <a:spcPct val="107000"/>
              </a:lnSpc>
            </a:pPr>
            <a:r>
              <a:rPr lang="en-US" sz="650" dirty="0">
                <a:latin typeface="Open Sans Regular"/>
                <a:ea typeface="Open Sans Regular"/>
                <a:cs typeface="Open Sans Regular"/>
              </a:rPr>
              <a:t> </a:t>
            </a:r>
          </a:p>
          <a:p>
            <a:pPr>
              <a:lnSpc>
                <a:spcPct val="107000"/>
              </a:lnSpc>
            </a:pPr>
            <a:r>
              <a:rPr lang="en-US" sz="650" dirty="0">
                <a:latin typeface="Open Sans Regular"/>
                <a:ea typeface="Open Sans Regular"/>
                <a:cs typeface="Open Sans Regular"/>
              </a:rPr>
              <a:t>First, you can </a:t>
            </a:r>
            <a:r>
              <a:rPr lang="en-US" sz="650" b="1" dirty="0">
                <a:latin typeface="Open Sans Regular"/>
                <a:ea typeface="Open Sans Regular"/>
                <a:cs typeface="Open Sans Regular"/>
              </a:rPr>
              <a:t>give through payroll deduction</a:t>
            </a:r>
            <a:r>
              <a:rPr lang="en-US" sz="650" dirty="0">
                <a:latin typeface="Open Sans Regular"/>
                <a:ea typeface="Open Sans Regular"/>
                <a:cs typeface="Open Sans Regular"/>
              </a:rPr>
              <a:t> which helps you give a little each month and adds up over the course of the year. </a:t>
            </a:r>
          </a:p>
          <a:p>
            <a:pPr>
              <a:lnSpc>
                <a:spcPct val="107000"/>
              </a:lnSpc>
            </a:pPr>
            <a:r>
              <a:rPr lang="en-US" sz="650" dirty="0">
                <a:latin typeface="Open Sans Regular"/>
                <a:ea typeface="Open Sans Regular"/>
                <a:cs typeface="Open Sans Regular"/>
              </a:rPr>
              <a:t> </a:t>
            </a:r>
          </a:p>
          <a:p>
            <a:pPr>
              <a:lnSpc>
                <a:spcPct val="107000"/>
              </a:lnSpc>
            </a:pPr>
            <a:r>
              <a:rPr lang="en-US" sz="650" dirty="0">
                <a:latin typeface="Open Sans Regular"/>
                <a:ea typeface="Open Sans Regular"/>
                <a:cs typeface="Open Sans Regular"/>
              </a:rPr>
              <a:t>Second, you can </a:t>
            </a:r>
            <a:r>
              <a:rPr lang="en-US" sz="650" b="1" dirty="0">
                <a:latin typeface="Open Sans Regular"/>
                <a:ea typeface="Open Sans Regular"/>
                <a:cs typeface="Open Sans Regular"/>
              </a:rPr>
              <a:t>give to multiple vetted charities</a:t>
            </a:r>
            <a:r>
              <a:rPr lang="en-US" sz="650" dirty="0">
                <a:latin typeface="Open Sans Regular"/>
                <a:ea typeface="Open Sans Regular"/>
                <a:cs typeface="Open Sans Regular"/>
              </a:rPr>
              <a:t> with one donation - and even pledge volunteer hours! </a:t>
            </a:r>
          </a:p>
          <a:p>
            <a:pPr>
              <a:lnSpc>
                <a:spcPct val="107000"/>
              </a:lnSpc>
            </a:pPr>
            <a:r>
              <a:rPr lang="en-US" sz="650" dirty="0">
                <a:latin typeface="Open Sans Regular"/>
                <a:ea typeface="Open Sans Regular"/>
                <a:cs typeface="Open Sans Regular"/>
              </a:rPr>
              <a:t> </a:t>
            </a:r>
          </a:p>
          <a:p>
            <a:pPr>
              <a:lnSpc>
                <a:spcPct val="107000"/>
              </a:lnSpc>
            </a:pPr>
            <a:r>
              <a:rPr lang="en-US" sz="650" dirty="0">
                <a:latin typeface="Open Sans Regular"/>
                <a:ea typeface="Open Sans Regular"/>
                <a:cs typeface="Open Sans Regular"/>
              </a:rPr>
              <a:t>And of course, the biggest reason of all is that </a:t>
            </a:r>
            <a:r>
              <a:rPr lang="en-US" sz="650" b="1" dirty="0">
                <a:latin typeface="Open Sans Regular"/>
                <a:ea typeface="Open Sans Regular"/>
                <a:cs typeface="Open Sans Regular"/>
              </a:rPr>
              <a:t>when we give together, all our donations add up to a lot</a:t>
            </a:r>
            <a:r>
              <a:rPr lang="en-US" sz="650" dirty="0">
                <a:latin typeface="Open Sans Regular"/>
                <a:ea typeface="Open Sans Regular"/>
                <a:cs typeface="Open Sans Regular"/>
              </a:rPr>
              <a:t>!  </a:t>
            </a:r>
          </a:p>
          <a:p>
            <a:pPr>
              <a:lnSpc>
                <a:spcPct val="107000"/>
              </a:lnSpc>
              <a:spcAft>
                <a:spcPts val="800"/>
              </a:spcAft>
            </a:pPr>
            <a:r>
              <a:rPr lang="en-US" sz="650" dirty="0">
                <a:latin typeface="Open Sans Regular"/>
                <a:ea typeface="Open Sans Regular"/>
                <a:cs typeface="Open Sans Regular"/>
              </a:rPr>
              <a:t> </a:t>
            </a:r>
          </a:p>
          <a:p>
            <a:pPr>
              <a:lnSpc>
                <a:spcPct val="107000"/>
              </a:lnSpc>
            </a:pPr>
            <a:endParaRPr lang="en-US" sz="650" dirty="0">
              <a:latin typeface="Open Sans Regular"/>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6</a:t>
            </a:fld>
            <a:endParaRPr lang="uk-UA"/>
          </a:p>
        </p:txBody>
      </p:sp>
    </p:spTree>
    <p:extLst>
      <p:ext uri="{BB962C8B-B14F-4D97-AF65-F5344CB8AC3E}">
        <p14:creationId xmlns:p14="http://schemas.microsoft.com/office/powerpoint/2010/main" val="58420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buSzPts val="1000"/>
              <a:tabLst>
                <a:tab pos="457200" algn="l"/>
              </a:tabLst>
              <a:defRPr/>
            </a:pPr>
            <a:r>
              <a:rPr lang="en-US" sz="1000" dirty="0">
                <a:solidFill>
                  <a:srgbClr val="444444"/>
                </a:solidFill>
                <a:latin typeface="+mn-lt"/>
              </a:rPr>
              <a:t>When we all give together, we have a HUGE collective impact. </a:t>
            </a:r>
            <a:r>
              <a:rPr lang="en-US" sz="1000" b="0" i="0" dirty="0">
                <a:solidFill>
                  <a:srgbClr val="444444"/>
                </a:solidFill>
                <a:effectLst/>
                <a:latin typeface="+mn-lt"/>
              </a:rPr>
              <a:t>​</a:t>
            </a:r>
            <a:r>
              <a:rPr lang="en-US" sz="1000" dirty="0">
                <a:solidFill>
                  <a:srgbClr val="202020"/>
                </a:solidFill>
                <a:effectLst/>
                <a:latin typeface="+mn-lt"/>
                <a:ea typeface="Times New Roman" panose="02020603050405020304" pitchFamily="18" charset="0"/>
              </a:rPr>
              <a:t>Just last year, monetary contributions reached nearly </a:t>
            </a:r>
            <a:r>
              <a:rPr lang="en-US" sz="1000" b="1" dirty="0">
                <a:solidFill>
                  <a:srgbClr val="202020"/>
                </a:solidFill>
                <a:effectLst/>
                <a:latin typeface="+mn-lt"/>
                <a:ea typeface="Times New Roman" panose="02020603050405020304" pitchFamily="18" charset="0"/>
              </a:rPr>
              <a:t>$78.1 million</a:t>
            </a:r>
            <a:r>
              <a:rPr lang="en-US" sz="1000" dirty="0">
                <a:solidFill>
                  <a:srgbClr val="202020"/>
                </a:solidFill>
                <a:effectLst/>
                <a:latin typeface="+mn-lt"/>
                <a:ea typeface="Times New Roman" panose="02020603050405020304" pitchFamily="18" charset="0"/>
              </a:rPr>
              <a:t>. This is in addition to the </a:t>
            </a:r>
            <a:r>
              <a:rPr lang="en-US" sz="1000" b="1" dirty="0">
                <a:solidFill>
                  <a:srgbClr val="202020"/>
                </a:solidFill>
                <a:effectLst/>
                <a:latin typeface="+mn-lt"/>
                <a:ea typeface="Times New Roman" panose="02020603050405020304" pitchFamily="18" charset="0"/>
              </a:rPr>
              <a:t>80,000 hours</a:t>
            </a:r>
            <a:r>
              <a:rPr lang="en-US" sz="1000" dirty="0">
                <a:solidFill>
                  <a:srgbClr val="202020"/>
                </a:solidFill>
                <a:effectLst/>
                <a:latin typeface="+mn-lt"/>
                <a:ea typeface="Times New Roman" panose="02020603050405020304" pitchFamily="18" charset="0"/>
              </a:rPr>
              <a:t> of volunteer service hours federal employees pledged to more than the </a:t>
            </a:r>
            <a:r>
              <a:rPr lang="en-US" sz="1000" b="1" dirty="0">
                <a:solidFill>
                  <a:srgbClr val="202020"/>
                </a:solidFill>
                <a:effectLst/>
                <a:latin typeface="+mn-lt"/>
                <a:ea typeface="Times New Roman" panose="02020603050405020304" pitchFamily="18" charset="0"/>
              </a:rPr>
              <a:t>5,000 CFC-listed charities</a:t>
            </a:r>
            <a:r>
              <a:rPr lang="en-US" sz="1000" dirty="0">
                <a:solidFill>
                  <a:srgbClr val="202020"/>
                </a:solidFill>
                <a:effectLst/>
                <a:latin typeface="+mn-lt"/>
                <a:ea typeface="Times New Roman" panose="02020603050405020304" pitchFamily="18" charset="0"/>
              </a:rPr>
              <a:t>. </a:t>
            </a:r>
            <a:endParaRPr lang="en-US" sz="1000" dirty="0">
              <a:solidFill>
                <a:srgbClr val="444444"/>
              </a:solidFill>
              <a:latin typeface="+mn-lt"/>
              <a:ea typeface="Times New Roman" panose="02020603050405020304" pitchFamily="18" charset="0"/>
            </a:endParaRPr>
          </a:p>
          <a:p>
            <a:pPr>
              <a:lnSpc>
                <a:spcPct val="125000"/>
              </a:lnSpc>
              <a:buSzPts val="1000"/>
              <a:tabLst>
                <a:tab pos="457200" algn="l"/>
              </a:tabLst>
              <a:defRPr/>
            </a:pPr>
            <a:endParaRPr lang="en-US" sz="1000" dirty="0">
              <a:latin typeface="+mn-lt"/>
              <a:ea typeface="Calibri" panose="020F0502020204030204" pitchFamily="34" charset="0"/>
              <a:cs typeface="+mn-lt"/>
            </a:endParaRPr>
          </a:p>
          <a:p>
            <a:pPr>
              <a:tabLst>
                <a:tab pos="457200" algn="l"/>
              </a:tabLst>
              <a:defRPr/>
            </a:pPr>
            <a:r>
              <a:rPr lang="en-US" sz="650" dirty="0">
                <a:latin typeface="Open Sans Regular"/>
                <a:ea typeface="Open Sans Regular"/>
                <a:cs typeface="Open Sans Regular"/>
              </a:rPr>
              <a:t>Since its inception, the CFC has raised more than</a:t>
            </a:r>
            <a:r>
              <a:rPr lang="en-US" sz="650" b="1" dirty="0">
                <a:latin typeface="Open Sans Regular"/>
                <a:ea typeface="Open Sans Regular"/>
                <a:cs typeface="Open Sans Regular"/>
              </a:rPr>
              <a:t> $8.6 billion </a:t>
            </a:r>
            <a:r>
              <a:rPr lang="en-US" sz="650" dirty="0">
                <a:latin typeface="Open Sans Regular"/>
                <a:ea typeface="Open Sans Regular"/>
                <a:cs typeface="Open Sans Regular"/>
              </a:rPr>
              <a:t>for charities and people in need. </a:t>
            </a:r>
          </a:p>
          <a:p>
            <a:pPr>
              <a:lnSpc>
                <a:spcPct val="125000"/>
              </a:lnSpc>
              <a:buSzPts val="1000"/>
              <a:tabLst>
                <a:tab pos="457200" algn="l"/>
              </a:tabLst>
              <a:defRPr/>
            </a:pPr>
            <a:br>
              <a:rPr lang="en-US" sz="1000" dirty="0">
                <a:effectLst/>
                <a:latin typeface="+mn-lt"/>
                <a:ea typeface="Calibri" panose="020F0502020204030204" pitchFamily="34" charset="0"/>
                <a:cs typeface="+mn-lt"/>
              </a:rPr>
            </a:br>
            <a:endParaRPr lang="en-US" sz="1000" b="0" i="0">
              <a:solidFill>
                <a:srgbClr val="202020"/>
              </a:solidFill>
              <a:effectLst/>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7</a:t>
            </a:fld>
            <a:endParaRPr lang="uk-UA"/>
          </a:p>
        </p:txBody>
      </p:sp>
    </p:spTree>
    <p:extLst>
      <p:ext uri="{BB962C8B-B14F-4D97-AF65-F5344CB8AC3E}">
        <p14:creationId xmlns:p14="http://schemas.microsoft.com/office/powerpoint/2010/main" val="358678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Here's another example of how you can change the world through the CFC. Did you know that $250 can outfit a firefighter with a protective helmet, allowing them to stay safe while saving lives. </a:t>
            </a:r>
            <a:endParaRPr lang="en-US" dirty="0">
              <a:ea typeface="Open Sans Regular" charset="0"/>
              <a:cs typeface="Open Sans Regular" charset="0"/>
            </a:endParaRPr>
          </a:p>
          <a:p>
            <a:pPr>
              <a:defRPr/>
            </a:pPr>
            <a:endParaRPr lang="en-US" sz="1000" dirty="0">
              <a:latin typeface="+mn-lt"/>
              <a:ea typeface="Open Sans Regular"/>
              <a:cs typeface="Calibri"/>
            </a:endParaRPr>
          </a:p>
          <a:p>
            <a:pPr>
              <a:defRPr/>
            </a:pPr>
            <a:r>
              <a:rPr lang="en-US" sz="1000" dirty="0">
                <a:latin typeface="+mn-lt"/>
                <a:ea typeface="Open Sans Regular"/>
                <a:cs typeface="Calibri"/>
              </a:rPr>
              <a:t>If you choose to give via payroll deduction, that is just a little over $10 per pay period. (or for military members, you can say a little more than $20 per month).</a:t>
            </a:r>
            <a:endParaRPr lang="en-US" sz="650" dirty="0">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8</a:t>
            </a:fld>
            <a:endParaRPr lang="uk-UA"/>
          </a:p>
        </p:txBody>
      </p:sp>
    </p:spTree>
    <p:extLst>
      <p:ext uri="{BB962C8B-B14F-4D97-AF65-F5344CB8AC3E}">
        <p14:creationId xmlns:p14="http://schemas.microsoft.com/office/powerpoint/2010/main" val="404890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I've talked about why the CFC is important and how you can be the face of change through your donation. Now let's talk about how you join the CFC. Whether through payroll deduction (the most popular option), credit card, e-check, or even supplementing your monetary gift with pledging volunteer time, when giving through the CFC, the choice is yours. You get to decide if it will be a one-time gift or recurring contribution. My favorite way to give is by payroll deduction through the online portal, which is the easiest and most comprehensive way to make a difference. You can access it by clicking the Donate button on the website: GiveCFC.org.</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9</a:t>
            </a:fld>
            <a:endParaRPr lang="uk-UA"/>
          </a:p>
        </p:txBody>
      </p:sp>
    </p:spTree>
    <p:extLst>
      <p:ext uri="{BB962C8B-B14F-4D97-AF65-F5344CB8AC3E}">
        <p14:creationId xmlns:p14="http://schemas.microsoft.com/office/powerpoint/2010/main" val="1675687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11" Type="http://schemas.openxmlformats.org/officeDocument/2006/relationships/image" Target="../media/image2.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eginning Slide">
    <p:bg>
      <p:bgPr>
        <a:solidFill>
          <a:schemeClr val="bg1"/>
        </a:solidFill>
        <a:effectLst/>
      </p:bgPr>
    </p:bg>
    <p:spTree>
      <p:nvGrpSpPr>
        <p:cNvPr id="1" name=""/>
        <p:cNvGrpSpPr/>
        <p:nvPr/>
      </p:nvGrpSpPr>
      <p:grpSpPr>
        <a:xfrm>
          <a:off x="0" y="0"/>
          <a:ext cx="0" cy="0"/>
          <a:chOff x="0" y="0"/>
          <a:chExt cx="0" cy="0"/>
        </a:xfrm>
      </p:grpSpPr>
      <p:pic>
        <p:nvPicPr>
          <p:cNvPr id="3" name="Picture 2" descr="You Can Be the Face of Change, CFC Star Logo">
            <a:extLst>
              <a:ext uri="{FF2B5EF4-FFF2-40B4-BE49-F238E27FC236}">
                <a16:creationId xmlns:a16="http://schemas.microsoft.com/office/drawing/2014/main" id="{C284D1F4-DCDD-3C40-B6D4-ABC4758D7E6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24551" y="914400"/>
            <a:ext cx="8125996" cy="4288539"/>
          </a:xfrm>
          <a:prstGeom prst="rect">
            <a:avLst/>
          </a:prstGeom>
        </p:spPr>
      </p:pic>
      <p:sp>
        <p:nvSpPr>
          <p:cNvPr id="2" name="Title 1" hidden="1">
            <a:extLst>
              <a:ext uri="{FF2B5EF4-FFF2-40B4-BE49-F238E27FC236}">
                <a16:creationId xmlns:a16="http://schemas.microsoft.com/office/drawing/2014/main" id="{ED7C585D-0AA2-E344-ADEB-DE89FC8102EC}"/>
              </a:ext>
              <a:ext uri="{C183D7F6-B498-43B3-948B-1728B52AA6E4}">
                <adec:decorative xmlns:adec="http://schemas.microsoft.com/office/drawing/2017/decorative" val="0"/>
              </a:ext>
            </a:extLst>
          </p:cNvPr>
          <p:cNvSpPr>
            <a:spLocks noGrp="1"/>
          </p:cNvSpPr>
          <p:nvPr>
            <p:ph type="title" hasCustomPrompt="1"/>
          </p:nvPr>
        </p:nvSpPr>
        <p:spPr>
          <a:xfrm>
            <a:off x="424551" y="5532437"/>
            <a:ext cx="8534400" cy="1325563"/>
          </a:xfrm>
        </p:spPr>
        <p:txBody>
          <a:bodyPr/>
          <a:lstStyle>
            <a:lvl1pPr>
              <a:defRPr/>
            </a:lvl1pPr>
          </a:lstStyle>
          <a:p>
            <a:r>
              <a:rPr lang="en-US"/>
              <a:t>You can be the Face of Change.</a:t>
            </a:r>
          </a:p>
        </p:txBody>
      </p:sp>
    </p:spTree>
    <p:extLst>
      <p:ext uri="{BB962C8B-B14F-4D97-AF65-F5344CB8AC3E}">
        <p14:creationId xmlns:p14="http://schemas.microsoft.com/office/powerpoint/2010/main" val="3662246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4">
    <p:spTree>
      <p:nvGrpSpPr>
        <p:cNvPr id="1" name=""/>
        <p:cNvGrpSpPr/>
        <p:nvPr/>
      </p:nvGrpSpPr>
      <p:grpSpPr>
        <a:xfrm>
          <a:off x="0" y="0"/>
          <a:ext cx="0" cy="0"/>
          <a:chOff x="0" y="0"/>
          <a:chExt cx="0" cy="0"/>
        </a:xfrm>
      </p:grpSpPr>
      <p:pic>
        <p:nvPicPr>
          <p:cNvPr id="45" name="Picture 44" descr="man smiling, wearing a navy colored polo shirt with the seal of the Department of Homeland Security">
            <a:extLst>
              <a:ext uri="{FF2B5EF4-FFF2-40B4-BE49-F238E27FC236}">
                <a16:creationId xmlns:a16="http://schemas.microsoft.com/office/drawing/2014/main" id="{ED1408A8-B433-E541-A962-9F0A64135F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2104" t="-752" r="2285" b="6274"/>
          <a:stretch/>
        </p:blipFill>
        <p:spPr>
          <a:xfrm>
            <a:off x="102950" y="959645"/>
            <a:ext cx="3280846" cy="5105971"/>
          </a:xfrm>
          <a:prstGeom prst="rect">
            <a:avLst/>
          </a:prstGeom>
        </p:spPr>
      </p:pic>
      <p:grpSp>
        <p:nvGrpSpPr>
          <p:cNvPr id="27" name="Group 26">
            <a:extLst>
              <a:ext uri="{FF2B5EF4-FFF2-40B4-BE49-F238E27FC236}">
                <a16:creationId xmlns:a16="http://schemas.microsoft.com/office/drawing/2014/main" id="{B86035B2-E793-F84D-8A30-1F70C2E17309}"/>
              </a:ext>
            </a:extLst>
          </p:cNvPr>
          <p:cNvGrpSpPr/>
          <p:nvPr/>
        </p:nvGrpSpPr>
        <p:grpSpPr>
          <a:xfrm>
            <a:off x="-1" y="-76200"/>
            <a:ext cx="9216283" cy="7024688"/>
            <a:chOff x="-1" y="-122018"/>
            <a:chExt cx="12288377" cy="7024688"/>
          </a:xfrm>
        </p:grpSpPr>
        <p:sp>
          <p:nvSpPr>
            <p:cNvPr id="28" name="Rectangle 27">
              <a:extLst>
                <a:ext uri="{FF2B5EF4-FFF2-40B4-BE49-F238E27FC236}">
                  <a16:creationId xmlns:a16="http://schemas.microsoft.com/office/drawing/2014/main" id="{32A38CE6-0CA1-CA47-B4A4-D4BBD76EBD99}"/>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9" name="Group 28">
              <a:extLst>
                <a:ext uri="{FF2B5EF4-FFF2-40B4-BE49-F238E27FC236}">
                  <a16:creationId xmlns:a16="http://schemas.microsoft.com/office/drawing/2014/main" id="{0493CC01-2925-9C4F-924F-5DEDF460A707}"/>
                </a:ext>
              </a:extLst>
            </p:cNvPr>
            <p:cNvGrpSpPr/>
            <p:nvPr userDrawn="1"/>
          </p:nvGrpSpPr>
          <p:grpSpPr>
            <a:xfrm>
              <a:off x="-1" y="-31530"/>
              <a:ext cx="4664132" cy="6921061"/>
              <a:chOff x="-1" y="-31530"/>
              <a:chExt cx="4664132" cy="6921061"/>
            </a:xfrm>
          </p:grpSpPr>
          <p:sp>
            <p:nvSpPr>
              <p:cNvPr id="30" name="Rectangle 29">
                <a:extLst>
                  <a:ext uri="{FF2B5EF4-FFF2-40B4-BE49-F238E27FC236}">
                    <a16:creationId xmlns:a16="http://schemas.microsoft.com/office/drawing/2014/main" id="{2529F3F2-D651-9F46-B8AB-EFF5638FEC62}"/>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1" name="Rectangle 30">
                <a:extLst>
                  <a:ext uri="{FF2B5EF4-FFF2-40B4-BE49-F238E27FC236}">
                    <a16:creationId xmlns:a16="http://schemas.microsoft.com/office/drawing/2014/main" id="{EADE0838-17F2-B849-B89F-8EDF5CE527C3}"/>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2" name="Rectangle 31">
                <a:extLst>
                  <a:ext uri="{FF2B5EF4-FFF2-40B4-BE49-F238E27FC236}">
                    <a16:creationId xmlns:a16="http://schemas.microsoft.com/office/drawing/2014/main" id="{E502F023-F5B2-6D4C-A83C-C6D4F5C38D73}"/>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3" name="Rectangle 32">
                <a:extLst>
                  <a:ext uri="{FF2B5EF4-FFF2-40B4-BE49-F238E27FC236}">
                    <a16:creationId xmlns:a16="http://schemas.microsoft.com/office/drawing/2014/main" id="{F8073148-D87B-004B-8B48-FD001BBE6384}"/>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grpSp>
        <p:nvGrpSpPr>
          <p:cNvPr id="11" name="Group 10">
            <a:extLst>
              <a:ext uri="{FF2B5EF4-FFF2-40B4-BE49-F238E27FC236}">
                <a16:creationId xmlns:a16="http://schemas.microsoft.com/office/drawing/2014/main" id="{C6F04073-6D4F-634F-A5DD-4B1A50CA5EB9}"/>
              </a:ext>
            </a:extLst>
          </p:cNvPr>
          <p:cNvGrpSpPr/>
          <p:nvPr/>
        </p:nvGrpSpPr>
        <p:grpSpPr>
          <a:xfrm>
            <a:off x="-1" y="-76200"/>
            <a:ext cx="9216283" cy="7024688"/>
            <a:chOff x="-1" y="-122018"/>
            <a:chExt cx="12288377" cy="7024688"/>
          </a:xfrm>
        </p:grpSpPr>
        <p:sp>
          <p:nvSpPr>
            <p:cNvPr id="13" name="Rectangle 12">
              <a:extLst>
                <a:ext uri="{FF2B5EF4-FFF2-40B4-BE49-F238E27FC236}">
                  <a16:creationId xmlns:a16="http://schemas.microsoft.com/office/drawing/2014/main" id="{A0FECB4C-FDEA-3C4F-9F07-C56E1B241FBD}"/>
                </a:ext>
              </a:extLst>
            </p:cNvPr>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15" name="Group 14">
              <a:extLst>
                <a:ext uri="{FF2B5EF4-FFF2-40B4-BE49-F238E27FC236}">
                  <a16:creationId xmlns:a16="http://schemas.microsoft.com/office/drawing/2014/main" id="{46A21B33-6BB3-B245-9878-36CFB560EDEF}"/>
                </a:ext>
              </a:extLst>
            </p:cNvPr>
            <p:cNvGrpSpPr/>
            <p:nvPr/>
          </p:nvGrpSpPr>
          <p:grpSpPr>
            <a:xfrm>
              <a:off x="-1" y="-31530"/>
              <a:ext cx="4664132" cy="6921061"/>
              <a:chOff x="-1" y="-31530"/>
              <a:chExt cx="4664132" cy="6921061"/>
            </a:xfrm>
          </p:grpSpPr>
          <p:sp>
            <p:nvSpPr>
              <p:cNvPr id="18" name="Rectangle 17">
                <a:extLst>
                  <a:ext uri="{FF2B5EF4-FFF2-40B4-BE49-F238E27FC236}">
                    <a16:creationId xmlns:a16="http://schemas.microsoft.com/office/drawing/2014/main" id="{CB1BF5A7-7743-5347-ABB3-7743500DC283}"/>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9" name="Rectangle 18">
                <a:extLst>
                  <a:ext uri="{FF2B5EF4-FFF2-40B4-BE49-F238E27FC236}">
                    <a16:creationId xmlns:a16="http://schemas.microsoft.com/office/drawing/2014/main" id="{FE05D345-68AF-BA4C-A22C-0142A61E1F18}"/>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0" name="Rectangle 19">
                <a:extLst>
                  <a:ext uri="{FF2B5EF4-FFF2-40B4-BE49-F238E27FC236}">
                    <a16:creationId xmlns:a16="http://schemas.microsoft.com/office/drawing/2014/main" id="{15C184E7-6C35-B648-8098-63B53570C4E3}"/>
                  </a:ext>
                </a:extLst>
              </p:cNvPr>
              <p:cNvSpPr/>
              <p:nvPr/>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1" name="Rectangle 20">
                <a:extLst>
                  <a:ext uri="{FF2B5EF4-FFF2-40B4-BE49-F238E27FC236}">
                    <a16:creationId xmlns:a16="http://schemas.microsoft.com/office/drawing/2014/main" id="{7A173C4E-3B75-054A-8D06-ADA33407920C}"/>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40"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41"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9" name="Picture 38" descr="You Can Be the Face of Change, CFC Star Logo">
            <a:extLst>
              <a:ext uri="{FF2B5EF4-FFF2-40B4-BE49-F238E27FC236}">
                <a16:creationId xmlns:a16="http://schemas.microsoft.com/office/drawing/2014/main" id="{25634E18-4FAC-B546-90BE-3208545914B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26" name="Group 25">
            <a:extLst>
              <a:ext uri="{FF2B5EF4-FFF2-40B4-BE49-F238E27FC236}">
                <a16:creationId xmlns:a16="http://schemas.microsoft.com/office/drawing/2014/main" id="{122B471F-CC7C-DE7A-2F72-9DDD02416F90}"/>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34" name="Picture 33">
              <a:extLst>
                <a:ext uri="{FF2B5EF4-FFF2-40B4-BE49-F238E27FC236}">
                  <a16:creationId xmlns:a16="http://schemas.microsoft.com/office/drawing/2014/main" id="{683EC48C-9E1F-66D3-BDC3-8D58D4E5C593}"/>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35" name="Picture 34">
              <a:extLst>
                <a:ext uri="{FF2B5EF4-FFF2-40B4-BE49-F238E27FC236}">
                  <a16:creationId xmlns:a16="http://schemas.microsoft.com/office/drawing/2014/main" id="{2D795483-A880-FCA5-B311-589200A0F0B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917977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5">
    <p:spTree>
      <p:nvGrpSpPr>
        <p:cNvPr id="1" name=""/>
        <p:cNvGrpSpPr/>
        <p:nvPr/>
      </p:nvGrpSpPr>
      <p:grpSpPr>
        <a:xfrm>
          <a:off x="0" y="0"/>
          <a:ext cx="0" cy="0"/>
          <a:chOff x="0" y="0"/>
          <a:chExt cx="0" cy="0"/>
        </a:xfrm>
      </p:grpSpPr>
      <p:pic>
        <p:nvPicPr>
          <p:cNvPr id="39" name="Picture 38" descr="couple standing, smiling, man is wearing a military uniform, woman is wearing a yellow sweater and black blouse">
            <a:extLst>
              <a:ext uri="{FF2B5EF4-FFF2-40B4-BE49-F238E27FC236}">
                <a16:creationId xmlns:a16="http://schemas.microsoft.com/office/drawing/2014/main" id="{87E815BC-55F1-1241-91C7-B0EB71D371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545" r="10834" b="1392"/>
          <a:stretch/>
        </p:blipFill>
        <p:spPr>
          <a:xfrm>
            <a:off x="0" y="1093371"/>
            <a:ext cx="3383797" cy="4990638"/>
          </a:xfrm>
          <a:prstGeom prst="rect">
            <a:avLst/>
          </a:prstGeom>
        </p:spPr>
      </p:pic>
      <p:grpSp>
        <p:nvGrpSpPr>
          <p:cNvPr id="27" name="Group 26">
            <a:extLst>
              <a:ext uri="{FF2B5EF4-FFF2-40B4-BE49-F238E27FC236}">
                <a16:creationId xmlns:a16="http://schemas.microsoft.com/office/drawing/2014/main" id="{9E3F4CBA-021B-AA45-BB13-76F5C7476FA6}"/>
              </a:ext>
            </a:extLst>
          </p:cNvPr>
          <p:cNvGrpSpPr/>
          <p:nvPr/>
        </p:nvGrpSpPr>
        <p:grpSpPr>
          <a:xfrm>
            <a:off x="0" y="-76200"/>
            <a:ext cx="9216282" cy="7024688"/>
            <a:chOff x="0" y="-122018"/>
            <a:chExt cx="12288376" cy="7024688"/>
          </a:xfrm>
        </p:grpSpPr>
        <p:sp>
          <p:nvSpPr>
            <p:cNvPr id="28" name="Rectangle 27">
              <a:extLst>
                <a:ext uri="{FF2B5EF4-FFF2-40B4-BE49-F238E27FC236}">
                  <a16:creationId xmlns:a16="http://schemas.microsoft.com/office/drawing/2014/main" id="{70DC38B5-DB24-1D41-AB7E-337348FF5E40}"/>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9" name="Group 28">
              <a:extLst>
                <a:ext uri="{FF2B5EF4-FFF2-40B4-BE49-F238E27FC236}">
                  <a16:creationId xmlns:a16="http://schemas.microsoft.com/office/drawing/2014/main" id="{4BB3E3BF-672F-7F40-B2F0-6FB4BE34BC2A}"/>
                </a:ext>
              </a:extLst>
            </p:cNvPr>
            <p:cNvGrpSpPr/>
            <p:nvPr userDrawn="1"/>
          </p:nvGrpSpPr>
          <p:grpSpPr>
            <a:xfrm>
              <a:off x="0" y="-31530"/>
              <a:ext cx="4664131" cy="6921061"/>
              <a:chOff x="0" y="-31530"/>
              <a:chExt cx="4664131" cy="6921061"/>
            </a:xfrm>
          </p:grpSpPr>
          <p:sp>
            <p:nvSpPr>
              <p:cNvPr id="30" name="Rectangle 29">
                <a:extLst>
                  <a:ext uri="{FF2B5EF4-FFF2-40B4-BE49-F238E27FC236}">
                    <a16:creationId xmlns:a16="http://schemas.microsoft.com/office/drawing/2014/main" id="{AC863D35-95D6-014D-BB65-FC30EBA912B5}"/>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1" name="Rectangle 30">
                <a:extLst>
                  <a:ext uri="{FF2B5EF4-FFF2-40B4-BE49-F238E27FC236}">
                    <a16:creationId xmlns:a16="http://schemas.microsoft.com/office/drawing/2014/main" id="{B466F045-C61E-A547-8185-1BA4E1CC07F6}"/>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2" name="Rectangle 31">
                <a:extLst>
                  <a:ext uri="{FF2B5EF4-FFF2-40B4-BE49-F238E27FC236}">
                    <a16:creationId xmlns:a16="http://schemas.microsoft.com/office/drawing/2014/main" id="{0FF6C389-3175-7D44-8721-647566464481}"/>
                  </a:ext>
                </a:extLst>
              </p:cNvPr>
              <p:cNvSpPr/>
              <p:nvPr userDrawn="1"/>
            </p:nvSpPr>
            <p:spPr>
              <a:xfrm>
                <a:off x="0" y="6096000"/>
                <a:ext cx="4664128"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3" name="Rectangle 32">
                <a:extLst>
                  <a:ext uri="{FF2B5EF4-FFF2-40B4-BE49-F238E27FC236}">
                    <a16:creationId xmlns:a16="http://schemas.microsoft.com/office/drawing/2014/main" id="{F80DF97E-6648-7B4A-9ED8-2186CDBC5060}"/>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grpSp>
        <p:nvGrpSpPr>
          <p:cNvPr id="9" name="Group 8">
            <a:extLst>
              <a:ext uri="{FF2B5EF4-FFF2-40B4-BE49-F238E27FC236}">
                <a16:creationId xmlns:a16="http://schemas.microsoft.com/office/drawing/2014/main" id="{8F07E3A7-0705-6B43-A410-208C0865F61B}"/>
              </a:ext>
            </a:extLst>
          </p:cNvPr>
          <p:cNvGrpSpPr/>
          <p:nvPr/>
        </p:nvGrpSpPr>
        <p:grpSpPr>
          <a:xfrm>
            <a:off x="0" y="-76200"/>
            <a:ext cx="9216282" cy="7024688"/>
            <a:chOff x="0" y="-122018"/>
            <a:chExt cx="12288376" cy="7024688"/>
          </a:xfrm>
        </p:grpSpPr>
        <p:sp>
          <p:nvSpPr>
            <p:cNvPr id="10" name="Rectangle 9">
              <a:extLst>
                <a:ext uri="{FF2B5EF4-FFF2-40B4-BE49-F238E27FC236}">
                  <a16:creationId xmlns:a16="http://schemas.microsoft.com/office/drawing/2014/main" id="{45F94535-A1C9-C342-B159-4091E4226B76}"/>
                </a:ext>
              </a:extLst>
            </p:cNvPr>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12" name="Group 11">
              <a:extLst>
                <a:ext uri="{FF2B5EF4-FFF2-40B4-BE49-F238E27FC236}">
                  <a16:creationId xmlns:a16="http://schemas.microsoft.com/office/drawing/2014/main" id="{569EE915-3751-2048-8C8D-013AFED2B320}"/>
                </a:ext>
              </a:extLst>
            </p:cNvPr>
            <p:cNvGrpSpPr/>
            <p:nvPr/>
          </p:nvGrpSpPr>
          <p:grpSpPr>
            <a:xfrm>
              <a:off x="0" y="-31530"/>
              <a:ext cx="4664131" cy="6921061"/>
              <a:chOff x="0" y="-31530"/>
              <a:chExt cx="4664131" cy="6921061"/>
            </a:xfrm>
          </p:grpSpPr>
          <p:sp>
            <p:nvSpPr>
              <p:cNvPr id="17" name="Rectangle 16">
                <a:extLst>
                  <a:ext uri="{FF2B5EF4-FFF2-40B4-BE49-F238E27FC236}">
                    <a16:creationId xmlns:a16="http://schemas.microsoft.com/office/drawing/2014/main" id="{1B9D8282-DD62-5741-A1EC-23ACBBE0D455}"/>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8" name="Rectangle 17">
                <a:extLst>
                  <a:ext uri="{FF2B5EF4-FFF2-40B4-BE49-F238E27FC236}">
                    <a16:creationId xmlns:a16="http://schemas.microsoft.com/office/drawing/2014/main" id="{A20F8BB9-54B9-9545-B292-54829BC775C8}"/>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9" name="Rectangle 18">
                <a:extLst>
                  <a:ext uri="{FF2B5EF4-FFF2-40B4-BE49-F238E27FC236}">
                    <a16:creationId xmlns:a16="http://schemas.microsoft.com/office/drawing/2014/main" id="{C7EE12ED-9DB9-584E-AC35-63CA5E15433C}"/>
                  </a:ext>
                </a:extLst>
              </p:cNvPr>
              <p:cNvSpPr/>
              <p:nvPr/>
            </p:nvSpPr>
            <p:spPr>
              <a:xfrm>
                <a:off x="0" y="6096000"/>
                <a:ext cx="4664128"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0" name="Rectangle 19">
                <a:extLst>
                  <a:ext uri="{FF2B5EF4-FFF2-40B4-BE49-F238E27FC236}">
                    <a16:creationId xmlns:a16="http://schemas.microsoft.com/office/drawing/2014/main" id="{FC7B9985-BECE-E746-BE7C-C09682BD062B}"/>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40"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41" name="Subtitle 2"/>
          <p:cNvSpPr>
            <a:spLocks noGrp="1"/>
          </p:cNvSpPr>
          <p:nvPr>
            <p:ph type="subTitle" idx="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pic>
        <p:nvPicPr>
          <p:cNvPr id="35" name="Picture 34" descr="You Can Be the Face of Change, CFC Star Logo">
            <a:extLst>
              <a:ext uri="{FF2B5EF4-FFF2-40B4-BE49-F238E27FC236}">
                <a16:creationId xmlns:a16="http://schemas.microsoft.com/office/drawing/2014/main" id="{F6515E4C-5F80-194A-B8EC-FD314BFB9AC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26" name="Group 25">
            <a:extLst>
              <a:ext uri="{FF2B5EF4-FFF2-40B4-BE49-F238E27FC236}">
                <a16:creationId xmlns:a16="http://schemas.microsoft.com/office/drawing/2014/main" id="{87E3A2E7-C8FB-CCFA-2F9E-14C7D00EDDD3}"/>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34" name="Picture 33">
              <a:extLst>
                <a:ext uri="{FF2B5EF4-FFF2-40B4-BE49-F238E27FC236}">
                  <a16:creationId xmlns:a16="http://schemas.microsoft.com/office/drawing/2014/main" id="{A691C1AA-40B1-C214-B51E-3CB5DF048947}"/>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36" name="Picture 35">
              <a:extLst>
                <a:ext uri="{FF2B5EF4-FFF2-40B4-BE49-F238E27FC236}">
                  <a16:creationId xmlns:a16="http://schemas.microsoft.com/office/drawing/2014/main" id="{3C083F04-9BF7-ED6B-DFF3-CDC30CD1308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334686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y Connected Slide 1">
    <p:spTree>
      <p:nvGrpSpPr>
        <p:cNvPr id="1" name=""/>
        <p:cNvGrpSpPr/>
        <p:nvPr/>
      </p:nvGrpSpPr>
      <p:grpSpPr>
        <a:xfrm>
          <a:off x="0" y="0"/>
          <a:ext cx="0" cy="0"/>
          <a:chOff x="0" y="0"/>
          <a:chExt cx="0" cy="0"/>
        </a:xfrm>
      </p:grpSpPr>
      <p:pic>
        <p:nvPicPr>
          <p:cNvPr id="4" name="Picture 3" descr="You Can Be the Face of Change, CFC Star Logo">
            <a:extLst>
              <a:ext uri="{FF2B5EF4-FFF2-40B4-BE49-F238E27FC236}">
                <a16:creationId xmlns:a16="http://schemas.microsoft.com/office/drawing/2014/main" id="{05862BA5-1336-C642-AC50-EA564BFC677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33400" y="381000"/>
            <a:ext cx="8229600" cy="5580232"/>
          </a:xfrm>
          <a:prstGeom prst="rect">
            <a:avLst/>
          </a:prstGeom>
        </p:spPr>
      </p:pic>
      <p:sp>
        <p:nvSpPr>
          <p:cNvPr id="2" name="Title 1" hidden="1">
            <a:extLst>
              <a:ext uri="{FF2B5EF4-FFF2-40B4-BE49-F238E27FC236}">
                <a16:creationId xmlns:a16="http://schemas.microsoft.com/office/drawing/2014/main" id="{B7985E92-642F-E847-95AC-1FA6958249F0}"/>
              </a:ext>
            </a:extLst>
          </p:cNvPr>
          <p:cNvSpPr>
            <a:spLocks noGrp="1"/>
          </p:cNvSpPr>
          <p:nvPr>
            <p:ph type="title" hasCustomPrompt="1"/>
          </p:nvPr>
        </p:nvSpPr>
        <p:spPr>
          <a:xfrm>
            <a:off x="228600" y="5861785"/>
            <a:ext cx="8534400" cy="996215"/>
          </a:xfrm>
        </p:spPr>
        <p:txBody>
          <a:bodyPr/>
          <a:lstStyle/>
          <a:p>
            <a:r>
              <a:rPr lang="en-US"/>
              <a:t>Thank you for being the Face of Change.</a:t>
            </a:r>
          </a:p>
        </p:txBody>
      </p:sp>
    </p:spTree>
    <p:extLst>
      <p:ext uri="{BB962C8B-B14F-4D97-AF65-F5344CB8AC3E}">
        <p14:creationId xmlns:p14="http://schemas.microsoft.com/office/powerpoint/2010/main" val="226931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y Connected Slide 2">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B3C0BDFE-F098-D54D-BC6F-CB817F9B254A}"/>
              </a:ext>
            </a:extLst>
          </p:cNvPr>
          <p:cNvSpPr>
            <a:spLocks noGrp="1"/>
          </p:cNvSpPr>
          <p:nvPr>
            <p:ph type="title" hasCustomPrompt="1"/>
          </p:nvPr>
        </p:nvSpPr>
        <p:spPr>
          <a:xfrm>
            <a:off x="5248275" y="1981200"/>
            <a:ext cx="3657600" cy="1325563"/>
          </a:xfrm>
        </p:spPr>
        <p:txBody>
          <a:bodyPr>
            <a:normAutofit/>
          </a:bodyPr>
          <a:lstStyle>
            <a:lvl1pPr algn="l">
              <a:defRPr sz="3600" b="0">
                <a:latin typeface="Calibri" panose="020F0502020204030204" pitchFamily="34" charset="0"/>
                <a:cs typeface="Calibri" panose="020F0502020204030204" pitchFamily="34" charset="0"/>
              </a:defRPr>
            </a:lvl1pPr>
          </a:lstStyle>
          <a:p>
            <a:r>
              <a:rPr lang="en-US"/>
              <a:t>STAY CONNECTED!</a:t>
            </a:r>
          </a:p>
        </p:txBody>
      </p:sp>
      <p:sp>
        <p:nvSpPr>
          <p:cNvPr id="6" name="Rectangle 5">
            <a:extLst>
              <a:ext uri="{FF2B5EF4-FFF2-40B4-BE49-F238E27FC236}">
                <a16:creationId xmlns:a16="http://schemas.microsoft.com/office/drawing/2014/main" id="{F6CC13A4-7522-6E44-B128-D3277E39E35E}"/>
              </a:ext>
            </a:extLst>
          </p:cNvPr>
          <p:cNvSpPr/>
          <p:nvPr/>
        </p:nvSpPr>
        <p:spPr>
          <a:xfrm>
            <a:off x="171450" y="2286000"/>
            <a:ext cx="8801100" cy="4343400"/>
          </a:xfrm>
          <a:prstGeom prst="rect">
            <a:avLst/>
          </a:prstGeom>
          <a:noFill/>
          <a:ln w="34925">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pic>
        <p:nvPicPr>
          <p:cNvPr id="8" name="Picture 7" descr="You Can Be the Face of Change, CFC Star Logo">
            <a:extLst>
              <a:ext uri="{FF2B5EF4-FFF2-40B4-BE49-F238E27FC236}">
                <a16:creationId xmlns:a16="http://schemas.microsoft.com/office/drawing/2014/main" id="{97B6E838-AD73-AC4E-9401-38FB6C288FC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16893" y="457200"/>
            <a:ext cx="4764707" cy="2514600"/>
          </a:xfrm>
          <a:prstGeom prst="rect">
            <a:avLst/>
          </a:prstGeom>
        </p:spPr>
      </p:pic>
    </p:spTree>
    <p:extLst>
      <p:ext uri="{BB962C8B-B14F-4D97-AF65-F5344CB8AC3E}">
        <p14:creationId xmlns:p14="http://schemas.microsoft.com/office/powerpoint/2010/main" val="1441349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3251" y="4925666"/>
            <a:ext cx="8937614" cy="1017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solidFill>
                <a:schemeClr val="tx2"/>
              </a:solidFill>
            </a:endParaRPr>
          </a:p>
        </p:txBody>
      </p:sp>
      <p:sp>
        <p:nvSpPr>
          <p:cNvPr id="2" name="Title 1"/>
          <p:cNvSpPr>
            <a:spLocks noGrp="1"/>
          </p:cNvSpPr>
          <p:nvPr>
            <p:ph type="ctrTitle"/>
          </p:nvPr>
        </p:nvSpPr>
        <p:spPr>
          <a:xfrm>
            <a:off x="914400" y="5041083"/>
            <a:ext cx="7203563" cy="782277"/>
          </a:xfrm>
        </p:spPr>
        <p:txBody>
          <a:bodyPr anchor="ctr">
            <a:noAutofit/>
          </a:bodyPr>
          <a:lstStyle>
            <a:lvl1pPr algn="ctr">
              <a:defRPr sz="3600" b="0"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grpSp>
        <p:nvGrpSpPr>
          <p:cNvPr id="5" name="Group 4" descr="grid of 9 photos showing profile images of federal employees happy and smiling">
            <a:extLst>
              <a:ext uri="{FF2B5EF4-FFF2-40B4-BE49-F238E27FC236}">
                <a16:creationId xmlns:a16="http://schemas.microsoft.com/office/drawing/2014/main" id="{C190E545-9196-4848-A8A3-42E9DFE79743}"/>
              </a:ext>
            </a:extLst>
          </p:cNvPr>
          <p:cNvGrpSpPr/>
          <p:nvPr/>
        </p:nvGrpSpPr>
        <p:grpSpPr>
          <a:xfrm>
            <a:off x="93135" y="1066800"/>
            <a:ext cx="8957729" cy="3870104"/>
            <a:chOff x="151001" y="1066800"/>
            <a:chExt cx="8899863" cy="3870104"/>
          </a:xfrm>
        </p:grpSpPr>
        <p:pic>
          <p:nvPicPr>
            <p:cNvPr id="21" name="Picture 20" descr="A picture containing grass, outdoor, person, child&#10;&#10;Description automatically generated">
              <a:extLst>
                <a:ext uri="{FF2B5EF4-FFF2-40B4-BE49-F238E27FC236}">
                  <a16:creationId xmlns:a16="http://schemas.microsoft.com/office/drawing/2014/main" id="{A602DFEA-F851-6F4F-84F3-98A537A8527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4642" t="-665" r="16950" b="665"/>
            <a:stretch/>
          </p:blipFill>
          <p:spPr>
            <a:xfrm>
              <a:off x="151001" y="1091643"/>
              <a:ext cx="1582683" cy="1812703"/>
            </a:xfrm>
            <a:prstGeom prst="rect">
              <a:avLst/>
            </a:prstGeom>
          </p:spPr>
        </p:pic>
        <p:pic>
          <p:nvPicPr>
            <p:cNvPr id="24" name="Picture 23">
              <a:extLst>
                <a:ext uri="{FF2B5EF4-FFF2-40B4-BE49-F238E27FC236}">
                  <a16:creationId xmlns:a16="http://schemas.microsoft.com/office/drawing/2014/main" id="{5E77FEC7-E7A8-954E-9736-E0ED7A7365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0223" r="15789"/>
            <a:stretch/>
          </p:blipFill>
          <p:spPr>
            <a:xfrm>
              <a:off x="4474001" y="2870633"/>
              <a:ext cx="2082232" cy="2055033"/>
            </a:xfrm>
            <a:prstGeom prst="rect">
              <a:avLst/>
            </a:prstGeom>
          </p:spPr>
        </p:pic>
        <p:pic>
          <p:nvPicPr>
            <p:cNvPr id="25" name="Picture 24" descr="A person standing on a rocky beach&#10;&#10;Description automatically generated with low confidence">
              <a:extLst>
                <a:ext uri="{FF2B5EF4-FFF2-40B4-BE49-F238E27FC236}">
                  <a16:creationId xmlns:a16="http://schemas.microsoft.com/office/drawing/2014/main" id="{1811C3C6-C6D2-CA40-86F1-793EAA0F690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633515" y="1079969"/>
              <a:ext cx="922719" cy="1824378"/>
            </a:xfrm>
            <a:prstGeom prst="rect">
              <a:avLst/>
            </a:prstGeom>
          </p:spPr>
        </p:pic>
        <p:pic>
          <p:nvPicPr>
            <p:cNvPr id="26" name="Picture 25">
              <a:extLst>
                <a:ext uri="{FF2B5EF4-FFF2-40B4-BE49-F238E27FC236}">
                  <a16:creationId xmlns:a16="http://schemas.microsoft.com/office/drawing/2014/main" id="{EE07CD5C-BA50-B149-8607-C6D70B9A620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9815" t="-330" r="16416" b="330"/>
            <a:stretch/>
          </p:blipFill>
          <p:spPr>
            <a:xfrm>
              <a:off x="1704708" y="1094016"/>
              <a:ext cx="2218988" cy="1803198"/>
            </a:xfrm>
            <a:prstGeom prst="rect">
              <a:avLst/>
            </a:prstGeom>
          </p:spPr>
        </p:pic>
        <p:pic>
          <p:nvPicPr>
            <p:cNvPr id="27" name="Picture 26">
              <a:extLst>
                <a:ext uri="{FF2B5EF4-FFF2-40B4-BE49-F238E27FC236}">
                  <a16:creationId xmlns:a16="http://schemas.microsoft.com/office/drawing/2014/main" id="{BEFDC3DF-DDA5-C349-8502-26CE2F1F42B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556233" y="1066800"/>
              <a:ext cx="2494631" cy="3870104"/>
            </a:xfrm>
            <a:prstGeom prst="rect">
              <a:avLst/>
            </a:prstGeom>
          </p:spPr>
        </p:pic>
        <p:pic>
          <p:nvPicPr>
            <p:cNvPr id="29" name="Picture 28" descr="A picture containing tree, outdoor, person&#10;&#10;Description automatically generated">
              <a:extLst>
                <a:ext uri="{FF2B5EF4-FFF2-40B4-BE49-F238E27FC236}">
                  <a16:creationId xmlns:a16="http://schemas.microsoft.com/office/drawing/2014/main" id="{C8A1459E-A4B6-B144-8F4B-A4D1E0AFF73F}"/>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26983" t="347" r="21585" b="-347"/>
            <a:stretch/>
          </p:blipFill>
          <p:spPr>
            <a:xfrm>
              <a:off x="151002" y="2870633"/>
              <a:ext cx="1582683" cy="2055033"/>
            </a:xfrm>
            <a:prstGeom prst="rect">
              <a:avLst/>
            </a:prstGeom>
          </p:spPr>
        </p:pic>
        <p:pic>
          <p:nvPicPr>
            <p:cNvPr id="31" name="Picture 30" descr="A picture containing tree, outdoor, person, rock&#10;&#10;Description automatically generated">
              <a:extLst>
                <a:ext uri="{FF2B5EF4-FFF2-40B4-BE49-F238E27FC236}">
                  <a16:creationId xmlns:a16="http://schemas.microsoft.com/office/drawing/2014/main" id="{53BA5DDD-3770-EB49-9A03-B4367B5D639D}"/>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l="20632" t="5662" r="19231" b="13638"/>
            <a:stretch/>
          </p:blipFill>
          <p:spPr>
            <a:xfrm>
              <a:off x="2995800" y="2870633"/>
              <a:ext cx="1478201" cy="2055033"/>
            </a:xfrm>
            <a:prstGeom prst="rect">
              <a:avLst/>
            </a:prstGeom>
          </p:spPr>
        </p:pic>
        <p:pic>
          <p:nvPicPr>
            <p:cNvPr id="33" name="Picture 32">
              <a:extLst>
                <a:ext uri="{FF2B5EF4-FFF2-40B4-BE49-F238E27FC236}">
                  <a16:creationId xmlns:a16="http://schemas.microsoft.com/office/drawing/2014/main" id="{817CF310-8298-164E-B3F4-18B0E326BFD3}"/>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0525" t="-1964" r="5145" b="132"/>
            <a:stretch/>
          </p:blipFill>
          <p:spPr>
            <a:xfrm>
              <a:off x="3918520" y="1066800"/>
              <a:ext cx="1714995" cy="1835177"/>
            </a:xfrm>
            <a:prstGeom prst="rect">
              <a:avLst/>
            </a:prstGeom>
          </p:spPr>
        </p:pic>
        <p:pic>
          <p:nvPicPr>
            <p:cNvPr id="34" name="Picture 33" descr="A person smiling for the picture&#10;&#10;Description automatically generated with low confidence">
              <a:extLst>
                <a:ext uri="{FF2B5EF4-FFF2-40B4-BE49-F238E27FC236}">
                  <a16:creationId xmlns:a16="http://schemas.microsoft.com/office/drawing/2014/main" id="{91D9E626-6443-1946-BA44-32856A07BB09}"/>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l="14860" t="-647" r="3967" b="647"/>
            <a:stretch/>
          </p:blipFill>
          <p:spPr>
            <a:xfrm>
              <a:off x="1738636" y="2870633"/>
              <a:ext cx="1257164" cy="2055033"/>
            </a:xfrm>
            <a:prstGeom prst="rect">
              <a:avLst/>
            </a:prstGeom>
          </p:spPr>
        </p:pic>
      </p:grpSp>
      <p:pic>
        <p:nvPicPr>
          <p:cNvPr id="20" name="Picture 19" descr="You Can Be the Face of Change, CFC Star Logo">
            <a:extLst>
              <a:ext uri="{FF2B5EF4-FFF2-40B4-BE49-F238E27FC236}">
                <a16:creationId xmlns:a16="http://schemas.microsoft.com/office/drawing/2014/main" id="{344F7B1E-873E-154F-A234-593B735075B6}"/>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8" name="Group 17">
            <a:extLst>
              <a:ext uri="{FF2B5EF4-FFF2-40B4-BE49-F238E27FC236}">
                <a16:creationId xmlns:a16="http://schemas.microsoft.com/office/drawing/2014/main" id="{4A8036A1-9BB9-9A39-8C32-C981CF46950B}"/>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19" name="Picture 18">
              <a:extLst>
                <a:ext uri="{FF2B5EF4-FFF2-40B4-BE49-F238E27FC236}">
                  <a16:creationId xmlns:a16="http://schemas.microsoft.com/office/drawing/2014/main" id="{795E9D75-BA5B-6A16-B17C-335ED9E8981D}"/>
                </a:ext>
                <a:ext uri="{C183D7F6-B498-43B3-948B-1728B52AA6E4}">
                  <adec:decorative xmlns:adec="http://schemas.microsoft.com/office/drawing/2017/decorative" val="1"/>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22" name="Picture 21">
              <a:extLst>
                <a:ext uri="{FF2B5EF4-FFF2-40B4-BE49-F238E27FC236}">
                  <a16:creationId xmlns:a16="http://schemas.microsoft.com/office/drawing/2014/main" id="{5AE01D6D-2CC4-C27E-A442-472A514AB61F}"/>
                </a:ext>
                <a:ext uri="{C183D7F6-B498-43B3-948B-1728B52AA6E4}">
                  <adec:decorative xmlns:adec="http://schemas.microsoft.com/office/drawing/2017/decorative" val="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216913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1"/>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EA8CEB9D-12BE-C347-8C98-D1E7BCE6E88F}"/>
              </a:ext>
            </a:extLst>
          </p:cNvPr>
          <p:cNvSpPr>
            <a:spLocks noGrp="1"/>
          </p:cNvSpPr>
          <p:nvPr>
            <p:ph type="ctrTitle" hasCustomPrompt="1"/>
          </p:nvPr>
        </p:nvSpPr>
        <p:spPr>
          <a:xfrm>
            <a:off x="1143000" y="2771439"/>
            <a:ext cx="6858000" cy="782277"/>
          </a:xfrm>
        </p:spPr>
        <p:txBody>
          <a:bodyPr anchor="b">
            <a:noAutofit/>
          </a:bodyPr>
          <a:lstStyle>
            <a:lvl1pPr algn="ctr">
              <a:defRPr sz="3600" b="0">
                <a:latin typeface="Calibri" panose="020F0502020204030204" pitchFamily="34" charset="0"/>
                <a:cs typeface="Calibri" panose="020F0502020204030204" pitchFamily="34" charset="0"/>
              </a:defRPr>
            </a:lvl1pPr>
          </a:lstStyle>
          <a:p>
            <a:r>
              <a:rPr lang="en-US"/>
              <a:t>CLICK TO EDIT TITLE</a:t>
            </a:r>
          </a:p>
        </p:txBody>
      </p:sp>
      <p:sp>
        <p:nvSpPr>
          <p:cNvPr id="36" name="Subtitle 2">
            <a:extLst>
              <a:ext uri="{FF2B5EF4-FFF2-40B4-BE49-F238E27FC236}">
                <a16:creationId xmlns:a16="http://schemas.microsoft.com/office/drawing/2014/main" id="{7D64E1FC-F9CA-B249-958F-98124F4AFEB6}"/>
              </a:ext>
            </a:extLst>
          </p:cNvPr>
          <p:cNvSpPr>
            <a:spLocks noGrp="1"/>
          </p:cNvSpPr>
          <p:nvPr>
            <p:ph type="subTitle" idx="1" hasCustomPrompt="1"/>
          </p:nvPr>
        </p:nvSpPr>
        <p:spPr>
          <a:xfrm>
            <a:off x="1143000" y="3678238"/>
            <a:ext cx="6858000" cy="1198562"/>
          </a:xfrm>
        </p:spPr>
        <p:txBody>
          <a:bodyPr>
            <a:normAutofit/>
          </a:bodyPr>
          <a:lstStyle>
            <a:lvl1pPr marL="0" indent="0" algn="ctr">
              <a:buNone/>
              <a:defRPr sz="2400" b="0">
                <a:solidFill>
                  <a:schemeClr val="accent3">
                    <a:lumMod val="50000"/>
                  </a:schemeClr>
                </a:solidFill>
                <a:latin typeface="Calibri" panose="020F0502020204030204" pitchFamily="34" charset="0"/>
                <a:cs typeface="Calibri" panose="020F0502020204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9" name="Picture 8" descr="You Can Be the Face of Change, CFC Star Logo">
            <a:extLst>
              <a:ext uri="{FF2B5EF4-FFF2-40B4-BE49-F238E27FC236}">
                <a16:creationId xmlns:a16="http://schemas.microsoft.com/office/drawing/2014/main" id="{DBF4B585-98B2-D74E-A83C-B4C7F380EFF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10" name="Group 9">
            <a:extLst>
              <a:ext uri="{FF2B5EF4-FFF2-40B4-BE49-F238E27FC236}">
                <a16:creationId xmlns:a16="http://schemas.microsoft.com/office/drawing/2014/main" id="{B9FD11D9-C620-6248-A6BE-BFD906CAB87E}"/>
              </a:ext>
              <a:ext uri="{C183D7F6-B498-43B3-948B-1728B52AA6E4}">
                <adec:decorative xmlns:adec="http://schemas.microsoft.com/office/drawing/2017/decorative" val="1"/>
              </a:ext>
            </a:extLst>
          </p:cNvPr>
          <p:cNvGrpSpPr/>
          <p:nvPr/>
        </p:nvGrpSpPr>
        <p:grpSpPr>
          <a:xfrm>
            <a:off x="301388" y="6178419"/>
            <a:ext cx="2438400" cy="452550"/>
            <a:chOff x="304800" y="6178419"/>
            <a:chExt cx="2438400" cy="452550"/>
          </a:xfrm>
        </p:grpSpPr>
        <p:pic>
          <p:nvPicPr>
            <p:cNvPr id="11" name="Picture 10">
              <a:extLst>
                <a:ext uri="{FF2B5EF4-FFF2-40B4-BE49-F238E27FC236}">
                  <a16:creationId xmlns:a16="http://schemas.microsoft.com/office/drawing/2014/main" id="{15C96DCB-1CD2-5C46-B338-39B4A801525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1269"/>
            <a:stretch/>
          </p:blipFill>
          <p:spPr>
            <a:xfrm>
              <a:off x="304800" y="6178419"/>
              <a:ext cx="1143000" cy="452550"/>
            </a:xfrm>
            <a:prstGeom prst="rect">
              <a:avLst/>
            </a:prstGeom>
          </p:spPr>
        </p:pic>
        <p:pic>
          <p:nvPicPr>
            <p:cNvPr id="12" name="Picture 11">
              <a:extLst>
                <a:ext uri="{FF2B5EF4-FFF2-40B4-BE49-F238E27FC236}">
                  <a16:creationId xmlns:a16="http://schemas.microsoft.com/office/drawing/2014/main" id="{C6138885-F231-6A4F-A1A4-C99AA586B38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727932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65690BC7-A14C-3443-877C-D649F761E4B7}"/>
              </a:ext>
            </a:extLst>
          </p:cNvPr>
          <p:cNvSpPr>
            <a:spLocks noGrp="1"/>
          </p:cNvSpPr>
          <p:nvPr>
            <p:ph type="ctrTitle" hasCustomPrompt="1"/>
          </p:nvPr>
        </p:nvSpPr>
        <p:spPr>
          <a:xfrm>
            <a:off x="1143000" y="2771439"/>
            <a:ext cx="6858000" cy="782277"/>
          </a:xfrm>
        </p:spPr>
        <p:txBody>
          <a:bodyPr anchor="b">
            <a:noAutofit/>
          </a:bodyPr>
          <a:lstStyle>
            <a:lvl1pPr algn="ctr">
              <a:defRPr sz="3600" b="0">
                <a:solidFill>
                  <a:srgbClr val="003479"/>
                </a:solidFill>
                <a:latin typeface="Calibri" panose="020F0502020204030204" pitchFamily="34" charset="0"/>
                <a:cs typeface="Calibri" panose="020F0502020204030204" pitchFamily="34" charset="0"/>
              </a:defRPr>
            </a:lvl1pPr>
          </a:lstStyle>
          <a:p>
            <a:r>
              <a:rPr lang="en-US"/>
              <a:t>CLICK TO EDIT TITLE</a:t>
            </a:r>
          </a:p>
        </p:txBody>
      </p:sp>
      <p:sp>
        <p:nvSpPr>
          <p:cNvPr id="31" name="Subtitle 2">
            <a:extLst>
              <a:ext uri="{FF2B5EF4-FFF2-40B4-BE49-F238E27FC236}">
                <a16:creationId xmlns:a16="http://schemas.microsoft.com/office/drawing/2014/main" id="{2304E2A3-0421-5E4D-8364-DB96FD09F218}"/>
              </a:ext>
            </a:extLst>
          </p:cNvPr>
          <p:cNvSpPr>
            <a:spLocks noGrp="1"/>
          </p:cNvSpPr>
          <p:nvPr>
            <p:ph type="subTitle" idx="1" hasCustomPrompt="1"/>
          </p:nvPr>
        </p:nvSpPr>
        <p:spPr>
          <a:xfrm>
            <a:off x="1143000" y="3678238"/>
            <a:ext cx="6858000" cy="1198562"/>
          </a:xfrm>
        </p:spPr>
        <p:txBody>
          <a:bodyPr>
            <a:normAutofit/>
          </a:bodyPr>
          <a:lstStyle>
            <a:lvl1pPr marL="0" indent="0" algn="ctr">
              <a:buNone/>
              <a:defRPr sz="2400" b="0">
                <a:solidFill>
                  <a:schemeClr val="accent3">
                    <a:lumMod val="50000"/>
                  </a:schemeClr>
                </a:solidFill>
                <a:latin typeface="Calibri" panose="020F0502020204030204" pitchFamily="34" charset="0"/>
                <a:cs typeface="Calibri" panose="020F0502020204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19" name="Picture 18" descr="You Can Be the Face of Change, CFC Star Logo">
            <a:extLst>
              <a:ext uri="{FF2B5EF4-FFF2-40B4-BE49-F238E27FC236}">
                <a16:creationId xmlns:a16="http://schemas.microsoft.com/office/drawing/2014/main" id="{193CE6F5-F089-944C-9A1C-5BC8404B950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24" name="Group 23" descr="horizontal row of six images showing a diverse group of smiling federal employees">
            <a:extLst>
              <a:ext uri="{FF2B5EF4-FFF2-40B4-BE49-F238E27FC236}">
                <a16:creationId xmlns:a16="http://schemas.microsoft.com/office/drawing/2014/main" id="{AEFFB2DF-3246-3D4D-97AF-6FC9205E2648}"/>
              </a:ext>
            </a:extLst>
          </p:cNvPr>
          <p:cNvGrpSpPr/>
          <p:nvPr/>
        </p:nvGrpSpPr>
        <p:grpSpPr>
          <a:xfrm>
            <a:off x="2897355" y="545120"/>
            <a:ext cx="5941845" cy="886143"/>
            <a:chOff x="3047990" y="256561"/>
            <a:chExt cx="7798130" cy="1162982"/>
          </a:xfrm>
        </p:grpSpPr>
        <p:grpSp>
          <p:nvGrpSpPr>
            <p:cNvPr id="25" name="Group 24">
              <a:extLst>
                <a:ext uri="{FF2B5EF4-FFF2-40B4-BE49-F238E27FC236}">
                  <a16:creationId xmlns:a16="http://schemas.microsoft.com/office/drawing/2014/main" id="{9C86CA31-4D4F-5547-9490-6F9B489C952A}"/>
                </a:ext>
              </a:extLst>
            </p:cNvPr>
            <p:cNvGrpSpPr/>
            <p:nvPr userDrawn="1"/>
          </p:nvGrpSpPr>
          <p:grpSpPr>
            <a:xfrm>
              <a:off x="4049998" y="256562"/>
              <a:ext cx="6796122" cy="1162981"/>
              <a:chOff x="3076446" y="227031"/>
              <a:chExt cx="8923016" cy="1564249"/>
            </a:xfrm>
          </p:grpSpPr>
          <p:pic>
            <p:nvPicPr>
              <p:cNvPr id="28" name="Picture 27" descr="A person holding a child&#10;&#10;Description automatically generated with low confidence">
                <a:extLst>
                  <a:ext uri="{FF2B5EF4-FFF2-40B4-BE49-F238E27FC236}">
                    <a16:creationId xmlns:a16="http://schemas.microsoft.com/office/drawing/2014/main" id="{85B14261-ED20-224B-9BC0-1B345C120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03" t="43" r="21710" b="21500"/>
              <a:stretch/>
            </p:blipFill>
            <p:spPr>
              <a:xfrm>
                <a:off x="3076446" y="227032"/>
                <a:ext cx="2141218" cy="1562956"/>
              </a:xfrm>
              <a:prstGeom prst="rect">
                <a:avLst/>
              </a:prstGeom>
            </p:spPr>
          </p:pic>
          <p:pic>
            <p:nvPicPr>
              <p:cNvPr id="30" name="Picture 29" descr="A person in military uniform&#10;&#10;Description automatically generated with low confidence">
                <a:extLst>
                  <a:ext uri="{FF2B5EF4-FFF2-40B4-BE49-F238E27FC236}">
                    <a16:creationId xmlns:a16="http://schemas.microsoft.com/office/drawing/2014/main" id="{36560E88-87EB-A54B-92B4-5E9D02FE5DE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800" t="-1" b="9060"/>
              <a:stretch/>
            </p:blipFill>
            <p:spPr>
              <a:xfrm>
                <a:off x="10387255" y="227031"/>
                <a:ext cx="1612207" cy="1564249"/>
              </a:xfrm>
              <a:prstGeom prst="rect">
                <a:avLst/>
              </a:prstGeom>
            </p:spPr>
          </p:pic>
          <p:pic>
            <p:nvPicPr>
              <p:cNvPr id="32" name="Picture 31" descr="A person wearing a military uniform&#10;&#10;Description automatically generated with medium confidence">
                <a:extLst>
                  <a:ext uri="{FF2B5EF4-FFF2-40B4-BE49-F238E27FC236}">
                    <a16:creationId xmlns:a16="http://schemas.microsoft.com/office/drawing/2014/main" id="{E12A72ED-93A2-9543-ABFA-7413C11E369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17665" y="228324"/>
                <a:ext cx="2141218" cy="1562955"/>
              </a:xfrm>
              <a:prstGeom prst="rect">
                <a:avLst/>
              </a:prstGeom>
            </p:spPr>
          </p:pic>
          <p:pic>
            <p:nvPicPr>
              <p:cNvPr id="33" name="Picture 32" descr="A person standing in front of a forest&#10;&#10;Description automatically generated with low confidence">
                <a:extLst>
                  <a:ext uri="{FF2B5EF4-FFF2-40B4-BE49-F238E27FC236}">
                    <a16:creationId xmlns:a16="http://schemas.microsoft.com/office/drawing/2014/main" id="{5A9259AC-4BD8-E34E-8F96-553BF1F150B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295207" y="227031"/>
                <a:ext cx="1527154" cy="1564249"/>
              </a:xfrm>
              <a:prstGeom prst="rect">
                <a:avLst/>
              </a:prstGeom>
            </p:spPr>
          </p:pic>
          <p:pic>
            <p:nvPicPr>
              <p:cNvPr id="34" name="Picture 33">
                <a:extLst>
                  <a:ext uri="{FF2B5EF4-FFF2-40B4-BE49-F238E27FC236}">
                    <a16:creationId xmlns:a16="http://schemas.microsoft.com/office/drawing/2014/main" id="{20D983A5-0712-7746-8E12-B4F72A75CF2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68243" y="227031"/>
                <a:ext cx="1619012" cy="1564249"/>
              </a:xfrm>
              <a:prstGeom prst="rect">
                <a:avLst/>
              </a:prstGeom>
            </p:spPr>
          </p:pic>
        </p:grpSp>
        <p:pic>
          <p:nvPicPr>
            <p:cNvPr id="26" name="Picture 25">
              <a:extLst>
                <a:ext uri="{FF2B5EF4-FFF2-40B4-BE49-F238E27FC236}">
                  <a16:creationId xmlns:a16="http://schemas.microsoft.com/office/drawing/2014/main" id="{E8E5A234-1D7F-C74D-9C5C-A0FE3F2E3C3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47487" t="17859" r="16476" b="48082"/>
            <a:stretch/>
          </p:blipFill>
          <p:spPr>
            <a:xfrm>
              <a:off x="3047990" y="256561"/>
              <a:ext cx="1029298" cy="1162981"/>
            </a:xfrm>
            <a:prstGeom prst="rect">
              <a:avLst/>
            </a:prstGeom>
          </p:spPr>
        </p:pic>
      </p:grpSp>
      <p:grpSp>
        <p:nvGrpSpPr>
          <p:cNvPr id="16" name="Group 15">
            <a:extLst>
              <a:ext uri="{FF2B5EF4-FFF2-40B4-BE49-F238E27FC236}">
                <a16:creationId xmlns:a16="http://schemas.microsoft.com/office/drawing/2014/main" id="{DED19492-2923-6641-A03E-BD5488AEA078}"/>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17" name="Picture 16">
              <a:extLst>
                <a:ext uri="{FF2B5EF4-FFF2-40B4-BE49-F238E27FC236}">
                  <a16:creationId xmlns:a16="http://schemas.microsoft.com/office/drawing/2014/main" id="{05594014-E5C4-8A4B-8875-A0B76174F72E}"/>
                </a:ext>
                <a:ext uri="{C183D7F6-B498-43B3-948B-1728B52AA6E4}">
                  <adec:decorative xmlns:adec="http://schemas.microsoft.com/office/drawing/2017/decorative" val="1"/>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18" name="Picture 17">
              <a:extLst>
                <a:ext uri="{FF2B5EF4-FFF2-40B4-BE49-F238E27FC236}">
                  <a16:creationId xmlns:a16="http://schemas.microsoft.com/office/drawing/2014/main" id="{5D3434D0-665A-694F-9BBF-BDBD726F56E2}"/>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583233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285751" y="2743201"/>
            <a:ext cx="8534399"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14"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pic>
        <p:nvPicPr>
          <p:cNvPr id="17" name="Picture 16" descr="You Can Be the Face of Change, CFC Star Logo">
            <a:extLst>
              <a:ext uri="{FF2B5EF4-FFF2-40B4-BE49-F238E27FC236}">
                <a16:creationId xmlns:a16="http://schemas.microsoft.com/office/drawing/2014/main" id="{4332C3B4-4F16-8648-895C-A7F387A46FD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12" name="Group 11">
            <a:extLst>
              <a:ext uri="{FF2B5EF4-FFF2-40B4-BE49-F238E27FC236}">
                <a16:creationId xmlns:a16="http://schemas.microsoft.com/office/drawing/2014/main" id="{037BF904-663B-7A3B-8A38-A2849944FC7C}"/>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15" name="Picture 14">
              <a:extLst>
                <a:ext uri="{FF2B5EF4-FFF2-40B4-BE49-F238E27FC236}">
                  <a16:creationId xmlns:a16="http://schemas.microsoft.com/office/drawing/2014/main" id="{B01763CF-C0CF-D4B3-586C-CCBDCEB27FB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18" name="Picture 17">
              <a:extLst>
                <a:ext uri="{FF2B5EF4-FFF2-40B4-BE49-F238E27FC236}">
                  <a16:creationId xmlns:a16="http://schemas.microsoft.com/office/drawing/2014/main" id="{EDA12082-9300-DA78-624D-3A68F106245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275211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2">
    <p:bg>
      <p:bgPr>
        <a:solidFill>
          <a:schemeClr val="bg1"/>
        </a:solidFill>
        <a:effectLst/>
      </p:bgPr>
    </p:bg>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285751" y="2743201"/>
            <a:ext cx="8534399"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4"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21"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pic>
        <p:nvPicPr>
          <p:cNvPr id="25" name="Picture 24" descr="You Can Be the Face of Change, CFC Star Logo">
            <a:extLst>
              <a:ext uri="{FF2B5EF4-FFF2-40B4-BE49-F238E27FC236}">
                <a16:creationId xmlns:a16="http://schemas.microsoft.com/office/drawing/2014/main" id="{5DCD9ACF-692E-924F-B81A-A4B96B6CCDB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29" name="Group 28" descr="horizontal row of six images showing a diverse group of smiling federal employees">
            <a:extLst>
              <a:ext uri="{FF2B5EF4-FFF2-40B4-BE49-F238E27FC236}">
                <a16:creationId xmlns:a16="http://schemas.microsoft.com/office/drawing/2014/main" id="{F9815175-13D1-7F49-B8C6-EFAF22CA51D7}"/>
              </a:ext>
            </a:extLst>
          </p:cNvPr>
          <p:cNvGrpSpPr/>
          <p:nvPr/>
        </p:nvGrpSpPr>
        <p:grpSpPr>
          <a:xfrm>
            <a:off x="2897355" y="545120"/>
            <a:ext cx="5941845" cy="886143"/>
            <a:chOff x="3047990" y="256561"/>
            <a:chExt cx="7798130" cy="1162982"/>
          </a:xfrm>
        </p:grpSpPr>
        <p:grpSp>
          <p:nvGrpSpPr>
            <p:cNvPr id="31" name="Group 30">
              <a:extLst>
                <a:ext uri="{FF2B5EF4-FFF2-40B4-BE49-F238E27FC236}">
                  <a16:creationId xmlns:a16="http://schemas.microsoft.com/office/drawing/2014/main" id="{96255047-0A4D-7F44-8323-C9A8C20AB144}"/>
                </a:ext>
              </a:extLst>
            </p:cNvPr>
            <p:cNvGrpSpPr/>
            <p:nvPr userDrawn="1"/>
          </p:nvGrpSpPr>
          <p:grpSpPr>
            <a:xfrm>
              <a:off x="4049998" y="256562"/>
              <a:ext cx="6796122" cy="1162981"/>
              <a:chOff x="3076446" y="227031"/>
              <a:chExt cx="8923016" cy="1564249"/>
            </a:xfrm>
          </p:grpSpPr>
          <p:pic>
            <p:nvPicPr>
              <p:cNvPr id="36" name="Picture 35" descr="A person holding a child&#10;&#10;Description automatically generated with low confidence">
                <a:extLst>
                  <a:ext uri="{FF2B5EF4-FFF2-40B4-BE49-F238E27FC236}">
                    <a16:creationId xmlns:a16="http://schemas.microsoft.com/office/drawing/2014/main" id="{21CC5832-13F3-194B-960A-50407C01AF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03" t="43" r="21710" b="21500"/>
              <a:stretch/>
            </p:blipFill>
            <p:spPr>
              <a:xfrm>
                <a:off x="3076446" y="227032"/>
                <a:ext cx="2141218" cy="1562956"/>
              </a:xfrm>
              <a:prstGeom prst="rect">
                <a:avLst/>
              </a:prstGeom>
            </p:spPr>
          </p:pic>
          <p:pic>
            <p:nvPicPr>
              <p:cNvPr id="37" name="Picture 36" descr="A person in military uniform&#10;&#10;Description automatically generated with low confidence">
                <a:extLst>
                  <a:ext uri="{FF2B5EF4-FFF2-40B4-BE49-F238E27FC236}">
                    <a16:creationId xmlns:a16="http://schemas.microsoft.com/office/drawing/2014/main" id="{5E6A831B-B4A3-1F41-A353-4E6A848C603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800" t="-1" b="9060"/>
              <a:stretch/>
            </p:blipFill>
            <p:spPr>
              <a:xfrm>
                <a:off x="10387255" y="227031"/>
                <a:ext cx="1612207" cy="1564249"/>
              </a:xfrm>
              <a:prstGeom prst="rect">
                <a:avLst/>
              </a:prstGeom>
            </p:spPr>
          </p:pic>
          <p:pic>
            <p:nvPicPr>
              <p:cNvPr id="38" name="Picture 37" descr="A person wearing a military uniform&#10;&#10;Description automatically generated with medium confidence">
                <a:extLst>
                  <a:ext uri="{FF2B5EF4-FFF2-40B4-BE49-F238E27FC236}">
                    <a16:creationId xmlns:a16="http://schemas.microsoft.com/office/drawing/2014/main" id="{30741D3B-AA4B-3646-9B6E-3552E340C27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17665" y="228324"/>
                <a:ext cx="2141218" cy="1562955"/>
              </a:xfrm>
              <a:prstGeom prst="rect">
                <a:avLst/>
              </a:prstGeom>
            </p:spPr>
          </p:pic>
          <p:pic>
            <p:nvPicPr>
              <p:cNvPr id="39" name="Picture 38" descr="A person standing in front of a forest&#10;&#10;Description automatically generated with low confidence">
                <a:extLst>
                  <a:ext uri="{FF2B5EF4-FFF2-40B4-BE49-F238E27FC236}">
                    <a16:creationId xmlns:a16="http://schemas.microsoft.com/office/drawing/2014/main" id="{B02F2F3C-8F14-A743-BD9E-5DADBB82764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295207" y="227031"/>
                <a:ext cx="1527154" cy="1564249"/>
              </a:xfrm>
              <a:prstGeom prst="rect">
                <a:avLst/>
              </a:prstGeom>
            </p:spPr>
          </p:pic>
          <p:pic>
            <p:nvPicPr>
              <p:cNvPr id="41" name="Picture 40">
                <a:extLst>
                  <a:ext uri="{FF2B5EF4-FFF2-40B4-BE49-F238E27FC236}">
                    <a16:creationId xmlns:a16="http://schemas.microsoft.com/office/drawing/2014/main" id="{8DA404BF-B08F-4D48-8520-58A1F908CD7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68243" y="227031"/>
                <a:ext cx="1619012" cy="1564249"/>
              </a:xfrm>
              <a:prstGeom prst="rect">
                <a:avLst/>
              </a:prstGeom>
            </p:spPr>
          </p:pic>
        </p:grpSp>
        <p:pic>
          <p:nvPicPr>
            <p:cNvPr id="35" name="Picture 34">
              <a:extLst>
                <a:ext uri="{FF2B5EF4-FFF2-40B4-BE49-F238E27FC236}">
                  <a16:creationId xmlns:a16="http://schemas.microsoft.com/office/drawing/2014/main" id="{9D17BD52-A6D7-0744-BE44-F795FBF7AD9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47487" t="17859" r="16476" b="48082"/>
            <a:stretch/>
          </p:blipFill>
          <p:spPr>
            <a:xfrm>
              <a:off x="3047990" y="256561"/>
              <a:ext cx="1029298" cy="1162981"/>
            </a:xfrm>
            <a:prstGeom prst="rect">
              <a:avLst/>
            </a:prstGeom>
          </p:spPr>
        </p:pic>
      </p:grpSp>
      <p:grpSp>
        <p:nvGrpSpPr>
          <p:cNvPr id="20" name="Group 19">
            <a:extLst>
              <a:ext uri="{FF2B5EF4-FFF2-40B4-BE49-F238E27FC236}">
                <a16:creationId xmlns:a16="http://schemas.microsoft.com/office/drawing/2014/main" id="{5DFEE2E5-AECC-AEDE-DC98-A5C6C231F5BF}"/>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22" name="Picture 21">
              <a:extLst>
                <a:ext uri="{FF2B5EF4-FFF2-40B4-BE49-F238E27FC236}">
                  <a16:creationId xmlns:a16="http://schemas.microsoft.com/office/drawing/2014/main" id="{EC14BF03-38FA-2F7F-7E70-503D3DDE1348}"/>
                </a:ext>
                <a:ext uri="{C183D7F6-B498-43B3-948B-1728B52AA6E4}">
                  <adec:decorative xmlns:adec="http://schemas.microsoft.com/office/drawing/2017/decorative" val="1"/>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23" name="Picture 22">
              <a:extLst>
                <a:ext uri="{FF2B5EF4-FFF2-40B4-BE49-F238E27FC236}">
                  <a16:creationId xmlns:a16="http://schemas.microsoft.com/office/drawing/2014/main" id="{FC61BB54-ED50-53B6-84BF-18BF5B96243E}"/>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114573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751" y="2743201"/>
            <a:ext cx="3931920"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hasCustomPrompt="1"/>
          </p:nvPr>
        </p:nvSpPr>
        <p:spPr>
          <a:xfrm>
            <a:off x="4629151" y="2743201"/>
            <a:ext cx="3931920"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8"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15"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pic>
        <p:nvPicPr>
          <p:cNvPr id="16" name="Picture 15" descr="You Can Be the Face of Change, CFC Star Logo">
            <a:extLst>
              <a:ext uri="{FF2B5EF4-FFF2-40B4-BE49-F238E27FC236}">
                <a16:creationId xmlns:a16="http://schemas.microsoft.com/office/drawing/2014/main" id="{CE6C5A56-D8A6-F449-8965-CB489BE74C7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spTree>
    <p:extLst>
      <p:ext uri="{BB962C8B-B14F-4D97-AF65-F5344CB8AC3E}">
        <p14:creationId xmlns:p14="http://schemas.microsoft.com/office/powerpoint/2010/main" val="30646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1">
    <p:spTree>
      <p:nvGrpSpPr>
        <p:cNvPr id="1" name=""/>
        <p:cNvGrpSpPr/>
        <p:nvPr/>
      </p:nvGrpSpPr>
      <p:grpSpPr>
        <a:xfrm>
          <a:off x="0" y="0"/>
          <a:ext cx="0" cy="0"/>
          <a:chOff x="0" y="0"/>
          <a:chExt cx="0" cy="0"/>
        </a:xfrm>
      </p:grpSpPr>
      <p:pic>
        <p:nvPicPr>
          <p:cNvPr id="35" name="Picture 34" descr="woman smiling wearing a dark blue blazer jacket">
            <a:extLst>
              <a:ext uri="{FF2B5EF4-FFF2-40B4-BE49-F238E27FC236}">
                <a16:creationId xmlns:a16="http://schemas.microsoft.com/office/drawing/2014/main" id="{833E1FD5-7F0F-4A43-B1A2-0730257341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413" r="12327" b="1148"/>
          <a:stretch/>
        </p:blipFill>
        <p:spPr>
          <a:xfrm>
            <a:off x="102950" y="1089109"/>
            <a:ext cx="3280847" cy="4977959"/>
          </a:xfrm>
          <a:prstGeom prst="rect">
            <a:avLst/>
          </a:prstGeom>
        </p:spPr>
      </p:pic>
      <p:grpSp>
        <p:nvGrpSpPr>
          <p:cNvPr id="23" name="Group 22">
            <a:extLst>
              <a:ext uri="{FF2B5EF4-FFF2-40B4-BE49-F238E27FC236}">
                <a16:creationId xmlns:a16="http://schemas.microsoft.com/office/drawing/2014/main" id="{F0C39B5E-CE4F-4E4F-941C-8935491CA99A}"/>
              </a:ext>
            </a:extLst>
          </p:cNvPr>
          <p:cNvGrpSpPr/>
          <p:nvPr/>
        </p:nvGrpSpPr>
        <p:grpSpPr>
          <a:xfrm>
            <a:off x="-1" y="-76200"/>
            <a:ext cx="9216283" cy="7024688"/>
            <a:chOff x="-1" y="-122018"/>
            <a:chExt cx="12288377" cy="7024688"/>
          </a:xfrm>
        </p:grpSpPr>
        <p:sp>
          <p:nvSpPr>
            <p:cNvPr id="24" name="Rectangle 23">
              <a:extLst>
                <a:ext uri="{FF2B5EF4-FFF2-40B4-BE49-F238E27FC236}">
                  <a16:creationId xmlns:a16="http://schemas.microsoft.com/office/drawing/2014/main" id="{8A882304-A84F-C749-B83A-0293B772188B}"/>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5" name="Group 24">
              <a:extLst>
                <a:ext uri="{FF2B5EF4-FFF2-40B4-BE49-F238E27FC236}">
                  <a16:creationId xmlns:a16="http://schemas.microsoft.com/office/drawing/2014/main" id="{D07B92D7-6030-8A4E-9196-8E621D138EF7}"/>
                </a:ext>
              </a:extLst>
            </p:cNvPr>
            <p:cNvGrpSpPr/>
            <p:nvPr userDrawn="1"/>
          </p:nvGrpSpPr>
          <p:grpSpPr>
            <a:xfrm>
              <a:off x="-1" y="-31530"/>
              <a:ext cx="4664132" cy="6921061"/>
              <a:chOff x="-1" y="-31530"/>
              <a:chExt cx="4664132" cy="6921061"/>
            </a:xfrm>
          </p:grpSpPr>
          <p:sp>
            <p:nvSpPr>
              <p:cNvPr id="26" name="Rectangle 25">
                <a:extLst>
                  <a:ext uri="{FF2B5EF4-FFF2-40B4-BE49-F238E27FC236}">
                    <a16:creationId xmlns:a16="http://schemas.microsoft.com/office/drawing/2014/main" id="{B0B20E2D-1959-D14C-89D6-F4D0E8343EED}"/>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7" name="Rectangle 26">
                <a:extLst>
                  <a:ext uri="{FF2B5EF4-FFF2-40B4-BE49-F238E27FC236}">
                    <a16:creationId xmlns:a16="http://schemas.microsoft.com/office/drawing/2014/main" id="{C54EA678-38D6-7C4E-AC87-159A719BCE67}"/>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8" name="Rectangle 27">
                <a:extLst>
                  <a:ext uri="{FF2B5EF4-FFF2-40B4-BE49-F238E27FC236}">
                    <a16:creationId xmlns:a16="http://schemas.microsoft.com/office/drawing/2014/main" id="{DAEA14F6-2577-BE40-A153-6B7322AEB894}"/>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9" name="Rectangle 28">
                <a:extLst>
                  <a:ext uri="{FF2B5EF4-FFF2-40B4-BE49-F238E27FC236}">
                    <a16:creationId xmlns:a16="http://schemas.microsoft.com/office/drawing/2014/main" id="{54CB8CAB-DDE2-824E-8118-BFECA0F5400B}"/>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14"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16"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1" name="Picture 30" descr="You Can Be the Face of Change, CFC Star Logo">
            <a:extLst>
              <a:ext uri="{FF2B5EF4-FFF2-40B4-BE49-F238E27FC236}">
                <a16:creationId xmlns:a16="http://schemas.microsoft.com/office/drawing/2014/main" id="{6F506A68-A627-A54C-A284-86000E29C66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7" name="Group 16">
            <a:extLst>
              <a:ext uri="{FF2B5EF4-FFF2-40B4-BE49-F238E27FC236}">
                <a16:creationId xmlns:a16="http://schemas.microsoft.com/office/drawing/2014/main" id="{44270BFA-00F4-15CD-00B5-EA83DEDEEF55}"/>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18" name="Picture 17">
              <a:extLst>
                <a:ext uri="{FF2B5EF4-FFF2-40B4-BE49-F238E27FC236}">
                  <a16:creationId xmlns:a16="http://schemas.microsoft.com/office/drawing/2014/main" id="{9ADBB7A9-B613-BFF9-7A6A-D296EE75BF29}"/>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19" name="Picture 18">
              <a:extLst>
                <a:ext uri="{FF2B5EF4-FFF2-40B4-BE49-F238E27FC236}">
                  <a16:creationId xmlns:a16="http://schemas.microsoft.com/office/drawing/2014/main" id="{28984114-DE2C-C055-E201-BC05ADCDC3A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77339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Slide 2">
    <p:spTree>
      <p:nvGrpSpPr>
        <p:cNvPr id="1" name=""/>
        <p:cNvGrpSpPr/>
        <p:nvPr/>
      </p:nvGrpSpPr>
      <p:grpSpPr>
        <a:xfrm>
          <a:off x="0" y="0"/>
          <a:ext cx="0" cy="0"/>
          <a:chOff x="0" y="0"/>
          <a:chExt cx="0" cy="0"/>
        </a:xfrm>
      </p:grpSpPr>
      <p:pic>
        <p:nvPicPr>
          <p:cNvPr id="39" name="Picture 38" descr="woman wearing military camouflage uniform">
            <a:extLst>
              <a:ext uri="{FF2B5EF4-FFF2-40B4-BE49-F238E27FC236}">
                <a16:creationId xmlns:a16="http://schemas.microsoft.com/office/drawing/2014/main" id="{1F02F2F3-909B-FF4B-B31C-516BBD39DCB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214" r="14859" b="5061"/>
          <a:stretch/>
        </p:blipFill>
        <p:spPr>
          <a:xfrm>
            <a:off x="129434" y="679541"/>
            <a:ext cx="3353530" cy="5498878"/>
          </a:xfrm>
          <a:prstGeom prst="rect">
            <a:avLst/>
          </a:prstGeom>
        </p:spPr>
      </p:pic>
      <p:grpSp>
        <p:nvGrpSpPr>
          <p:cNvPr id="22" name="Group 21">
            <a:extLst>
              <a:ext uri="{FF2B5EF4-FFF2-40B4-BE49-F238E27FC236}">
                <a16:creationId xmlns:a16="http://schemas.microsoft.com/office/drawing/2014/main" id="{15BC6D24-1480-8F4D-97EF-A4AB8E97C954}"/>
              </a:ext>
            </a:extLst>
          </p:cNvPr>
          <p:cNvGrpSpPr/>
          <p:nvPr/>
        </p:nvGrpSpPr>
        <p:grpSpPr>
          <a:xfrm>
            <a:off x="0" y="-76200"/>
            <a:ext cx="9216282" cy="7024688"/>
            <a:chOff x="0" y="-122018"/>
            <a:chExt cx="12288376" cy="7024688"/>
          </a:xfrm>
        </p:grpSpPr>
        <p:sp>
          <p:nvSpPr>
            <p:cNvPr id="23" name="Rectangle 22">
              <a:extLst>
                <a:ext uri="{FF2B5EF4-FFF2-40B4-BE49-F238E27FC236}">
                  <a16:creationId xmlns:a16="http://schemas.microsoft.com/office/drawing/2014/main" id="{A5F55FA8-4619-C440-B4FA-BDB242C6DFFF}"/>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7" name="Group 26">
              <a:extLst>
                <a:ext uri="{FF2B5EF4-FFF2-40B4-BE49-F238E27FC236}">
                  <a16:creationId xmlns:a16="http://schemas.microsoft.com/office/drawing/2014/main" id="{FB165574-0E59-0E40-91DA-11C84D2121B6}"/>
                </a:ext>
              </a:extLst>
            </p:cNvPr>
            <p:cNvGrpSpPr/>
            <p:nvPr userDrawn="1"/>
          </p:nvGrpSpPr>
          <p:grpSpPr>
            <a:xfrm>
              <a:off x="0" y="-31530"/>
              <a:ext cx="4664131" cy="6921062"/>
              <a:chOff x="0" y="-31530"/>
              <a:chExt cx="4664131" cy="6921062"/>
            </a:xfrm>
          </p:grpSpPr>
          <p:sp>
            <p:nvSpPr>
              <p:cNvPr id="28" name="Rectangle 27">
                <a:extLst>
                  <a:ext uri="{FF2B5EF4-FFF2-40B4-BE49-F238E27FC236}">
                    <a16:creationId xmlns:a16="http://schemas.microsoft.com/office/drawing/2014/main" id="{06B7146B-8621-CA49-BDDF-B3A124265ADC}"/>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9" name="Rectangle 28">
                <a:extLst>
                  <a:ext uri="{FF2B5EF4-FFF2-40B4-BE49-F238E27FC236}">
                    <a16:creationId xmlns:a16="http://schemas.microsoft.com/office/drawing/2014/main" id="{E4AF9515-80A0-7C47-A9B3-E925616442E7}"/>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0" name="Rectangle 29">
                <a:extLst>
                  <a:ext uri="{FF2B5EF4-FFF2-40B4-BE49-F238E27FC236}">
                    <a16:creationId xmlns:a16="http://schemas.microsoft.com/office/drawing/2014/main" id="{AC3A9232-8630-B241-A8FC-CD7D13AA2988}"/>
                  </a:ext>
                </a:extLst>
              </p:cNvPr>
              <p:cNvSpPr/>
              <p:nvPr userDrawn="1"/>
            </p:nvSpPr>
            <p:spPr>
              <a:xfrm>
                <a:off x="0" y="6038192"/>
                <a:ext cx="4664128" cy="85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1" name="Rectangle 30">
                <a:extLst>
                  <a:ext uri="{FF2B5EF4-FFF2-40B4-BE49-F238E27FC236}">
                    <a16:creationId xmlns:a16="http://schemas.microsoft.com/office/drawing/2014/main" id="{B9D0B11D-20F8-1649-9267-1EE5519CF9D6}"/>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32"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33"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5" name="Picture 34" descr="You Can Be the Face of Change, CFC Star Logo">
            <a:extLst>
              <a:ext uri="{FF2B5EF4-FFF2-40B4-BE49-F238E27FC236}">
                <a16:creationId xmlns:a16="http://schemas.microsoft.com/office/drawing/2014/main" id="{D38EA89B-1036-BA4B-8A26-6E970D620C3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9" name="Group 18">
            <a:extLst>
              <a:ext uri="{FF2B5EF4-FFF2-40B4-BE49-F238E27FC236}">
                <a16:creationId xmlns:a16="http://schemas.microsoft.com/office/drawing/2014/main" id="{467E6021-93F3-FE8B-B2CC-CC80B9293BCD}"/>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20" name="Picture 19">
              <a:extLst>
                <a:ext uri="{FF2B5EF4-FFF2-40B4-BE49-F238E27FC236}">
                  <a16:creationId xmlns:a16="http://schemas.microsoft.com/office/drawing/2014/main" id="{8055741C-6551-9E28-6B6D-F53D3C5EC6C7}"/>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21" name="Picture 20">
              <a:extLst>
                <a:ext uri="{FF2B5EF4-FFF2-40B4-BE49-F238E27FC236}">
                  <a16:creationId xmlns:a16="http://schemas.microsoft.com/office/drawing/2014/main" id="{ECC91DB6-67B5-F4FB-5D1A-D94CDB39B92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95864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Slide 3">
    <p:spTree>
      <p:nvGrpSpPr>
        <p:cNvPr id="1" name=""/>
        <p:cNvGrpSpPr/>
        <p:nvPr/>
      </p:nvGrpSpPr>
      <p:grpSpPr>
        <a:xfrm>
          <a:off x="0" y="0"/>
          <a:ext cx="0" cy="0"/>
          <a:chOff x="0" y="0"/>
          <a:chExt cx="0" cy="0"/>
        </a:xfrm>
      </p:grpSpPr>
      <p:pic>
        <p:nvPicPr>
          <p:cNvPr id="36" name="Picture 35" descr="man nealing down, smiling wearing a bright red colored shirt and blue jeans">
            <a:extLst>
              <a:ext uri="{FF2B5EF4-FFF2-40B4-BE49-F238E27FC236}">
                <a16:creationId xmlns:a16="http://schemas.microsoft.com/office/drawing/2014/main" id="{5258EE5B-908C-734C-9C2E-16AC7F593B6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7821" r="9429"/>
          <a:stretch/>
        </p:blipFill>
        <p:spPr>
          <a:xfrm>
            <a:off x="102950" y="640033"/>
            <a:ext cx="3219915" cy="5703624"/>
          </a:xfrm>
          <a:prstGeom prst="rect">
            <a:avLst/>
          </a:prstGeom>
        </p:spPr>
      </p:pic>
      <p:grpSp>
        <p:nvGrpSpPr>
          <p:cNvPr id="24" name="Group 23">
            <a:extLst>
              <a:ext uri="{FF2B5EF4-FFF2-40B4-BE49-F238E27FC236}">
                <a16:creationId xmlns:a16="http://schemas.microsoft.com/office/drawing/2014/main" id="{AA1A9CEA-30DB-7E4F-9F02-969263280ED6}"/>
              </a:ext>
            </a:extLst>
          </p:cNvPr>
          <p:cNvGrpSpPr/>
          <p:nvPr/>
        </p:nvGrpSpPr>
        <p:grpSpPr>
          <a:xfrm>
            <a:off x="-1" y="-76200"/>
            <a:ext cx="9216283" cy="7024688"/>
            <a:chOff x="-1" y="-122018"/>
            <a:chExt cx="12288377" cy="7024688"/>
          </a:xfrm>
        </p:grpSpPr>
        <p:sp>
          <p:nvSpPr>
            <p:cNvPr id="25" name="Rectangle 24">
              <a:extLst>
                <a:ext uri="{FF2B5EF4-FFF2-40B4-BE49-F238E27FC236}">
                  <a16:creationId xmlns:a16="http://schemas.microsoft.com/office/drawing/2014/main" id="{7FA4EFD3-C8B2-5A4E-9DA8-BB7159EF6611}"/>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6" name="Group 25">
              <a:extLst>
                <a:ext uri="{FF2B5EF4-FFF2-40B4-BE49-F238E27FC236}">
                  <a16:creationId xmlns:a16="http://schemas.microsoft.com/office/drawing/2014/main" id="{59DBF887-F48B-8447-94B6-C94B7CD9F4ED}"/>
                </a:ext>
              </a:extLst>
            </p:cNvPr>
            <p:cNvGrpSpPr/>
            <p:nvPr userDrawn="1"/>
          </p:nvGrpSpPr>
          <p:grpSpPr>
            <a:xfrm>
              <a:off x="-1" y="-31530"/>
              <a:ext cx="4664132" cy="6921061"/>
              <a:chOff x="-1" y="-31530"/>
              <a:chExt cx="4664132" cy="6921061"/>
            </a:xfrm>
          </p:grpSpPr>
          <p:sp>
            <p:nvSpPr>
              <p:cNvPr id="27" name="Rectangle 26">
                <a:extLst>
                  <a:ext uri="{FF2B5EF4-FFF2-40B4-BE49-F238E27FC236}">
                    <a16:creationId xmlns:a16="http://schemas.microsoft.com/office/drawing/2014/main" id="{1ABAD27C-BB52-BB4D-A8F1-3FAA395303ED}"/>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8" name="Rectangle 27">
                <a:extLst>
                  <a:ext uri="{FF2B5EF4-FFF2-40B4-BE49-F238E27FC236}">
                    <a16:creationId xmlns:a16="http://schemas.microsoft.com/office/drawing/2014/main" id="{77498445-60F1-564C-9715-39149600CDFA}"/>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9" name="Rectangle 28">
                <a:extLst>
                  <a:ext uri="{FF2B5EF4-FFF2-40B4-BE49-F238E27FC236}">
                    <a16:creationId xmlns:a16="http://schemas.microsoft.com/office/drawing/2014/main" id="{6F944410-652B-EC43-B927-C2A1E5C49DEB}"/>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0" name="Rectangle 29">
                <a:extLst>
                  <a:ext uri="{FF2B5EF4-FFF2-40B4-BE49-F238E27FC236}">
                    <a16:creationId xmlns:a16="http://schemas.microsoft.com/office/drawing/2014/main" id="{7B3B3FD9-7DC1-3F48-8B2C-3A4A0FD3B9A1}"/>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grpSp>
        <p:nvGrpSpPr>
          <p:cNvPr id="4" name="Group 3">
            <a:extLst>
              <a:ext uri="{FF2B5EF4-FFF2-40B4-BE49-F238E27FC236}">
                <a16:creationId xmlns:a16="http://schemas.microsoft.com/office/drawing/2014/main" id="{3017A002-4838-9F47-9692-7B713A296255}"/>
              </a:ext>
            </a:extLst>
          </p:cNvPr>
          <p:cNvGrpSpPr/>
          <p:nvPr/>
        </p:nvGrpSpPr>
        <p:grpSpPr>
          <a:xfrm>
            <a:off x="-1" y="-76200"/>
            <a:ext cx="9216283" cy="7024688"/>
            <a:chOff x="-1" y="-122018"/>
            <a:chExt cx="12288377" cy="7024688"/>
          </a:xfrm>
        </p:grpSpPr>
        <p:sp>
          <p:nvSpPr>
            <p:cNvPr id="2" name="Rectangle 1"/>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9" name="Group 8">
              <a:extLst>
                <a:ext uri="{FF2B5EF4-FFF2-40B4-BE49-F238E27FC236}">
                  <a16:creationId xmlns:a16="http://schemas.microsoft.com/office/drawing/2014/main" id="{F614FFA6-F2FE-DA43-8BB0-BA8C995636F0}"/>
                </a:ext>
              </a:extLst>
            </p:cNvPr>
            <p:cNvGrpSpPr/>
            <p:nvPr/>
          </p:nvGrpSpPr>
          <p:grpSpPr>
            <a:xfrm>
              <a:off x="-1" y="-31530"/>
              <a:ext cx="4664132" cy="6921061"/>
              <a:chOff x="-1" y="-31530"/>
              <a:chExt cx="4664132" cy="6921061"/>
            </a:xfrm>
          </p:grpSpPr>
          <p:sp>
            <p:nvSpPr>
              <p:cNvPr id="12" name="Rectangle 11">
                <a:extLst>
                  <a:ext uri="{FF2B5EF4-FFF2-40B4-BE49-F238E27FC236}">
                    <a16:creationId xmlns:a16="http://schemas.microsoft.com/office/drawing/2014/main" id="{4D94C9DA-A3D4-044F-980F-4C013F7B4D50}"/>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3" name="Rectangle 12">
                <a:extLst>
                  <a:ext uri="{FF2B5EF4-FFF2-40B4-BE49-F238E27FC236}">
                    <a16:creationId xmlns:a16="http://schemas.microsoft.com/office/drawing/2014/main" id="{869A91D6-EF9C-EF49-B840-DDA86F23C01D}"/>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5" name="Rectangle 14">
                <a:extLst>
                  <a:ext uri="{FF2B5EF4-FFF2-40B4-BE49-F238E27FC236}">
                    <a16:creationId xmlns:a16="http://schemas.microsoft.com/office/drawing/2014/main" id="{07544533-BCF8-974D-8687-B0A218148B65}"/>
                  </a:ext>
                </a:extLst>
              </p:cNvPr>
              <p:cNvSpPr/>
              <p:nvPr/>
            </p:nvSpPr>
            <p:spPr>
              <a:xfrm>
                <a:off x="-1" y="6038191"/>
                <a:ext cx="4664129" cy="85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7" name="Rectangle 16">
                <a:extLst>
                  <a:ext uri="{FF2B5EF4-FFF2-40B4-BE49-F238E27FC236}">
                    <a16:creationId xmlns:a16="http://schemas.microsoft.com/office/drawing/2014/main" id="{0C5F9D3A-9032-D843-9C2D-4C4F268138DB}"/>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37"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38"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2" name="Picture 31" descr="You Can Be the Face of Change, CFC Star Logo">
            <a:extLst>
              <a:ext uri="{FF2B5EF4-FFF2-40B4-BE49-F238E27FC236}">
                <a16:creationId xmlns:a16="http://schemas.microsoft.com/office/drawing/2014/main" id="{D86020B5-6C35-054B-A1F2-EB5E3309262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34" name="Group 33">
            <a:extLst>
              <a:ext uri="{FF2B5EF4-FFF2-40B4-BE49-F238E27FC236}">
                <a16:creationId xmlns:a16="http://schemas.microsoft.com/office/drawing/2014/main" id="{EC83A5E9-CE0E-A931-11D6-CCAA718BBDFE}"/>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35" name="Picture 34">
              <a:extLst>
                <a:ext uri="{FF2B5EF4-FFF2-40B4-BE49-F238E27FC236}">
                  <a16:creationId xmlns:a16="http://schemas.microsoft.com/office/drawing/2014/main" id="{4ED136D9-4686-2766-45BC-433915ED5707}"/>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39" name="Picture 38">
              <a:extLst>
                <a:ext uri="{FF2B5EF4-FFF2-40B4-BE49-F238E27FC236}">
                  <a16:creationId xmlns:a16="http://schemas.microsoft.com/office/drawing/2014/main" id="{86434DB9-6925-841E-3EEC-7F5592CA187F}"/>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369402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600201"/>
            <a:ext cx="8534400" cy="13255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306860" y="3124200"/>
            <a:ext cx="8532341" cy="2286001"/>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spTree>
    <p:extLst>
      <p:ext uri="{BB962C8B-B14F-4D97-AF65-F5344CB8AC3E}">
        <p14:creationId xmlns:p14="http://schemas.microsoft.com/office/powerpoint/2010/main" val="225641880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514350" rtl="0" eaLnBrk="1" latinLnBrk="0" hangingPunct="1">
        <a:lnSpc>
          <a:spcPct val="108000"/>
        </a:lnSpc>
        <a:spcBef>
          <a:spcPct val="0"/>
        </a:spcBef>
        <a:buNone/>
        <a:defRPr sz="3300" kern="1200">
          <a:solidFill>
            <a:schemeClr val="tx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514350" rtl="0" eaLnBrk="1" latinLnBrk="0" hangingPunct="1">
        <a:lnSpc>
          <a:spcPct val="108000"/>
        </a:lnSpc>
        <a:spcBef>
          <a:spcPts val="0"/>
        </a:spcBef>
        <a:spcAft>
          <a:spcPts val="225"/>
        </a:spcAft>
        <a:buFont typeface="Arial"/>
        <a:buChar char="•"/>
        <a:defRPr sz="2100" kern="1200">
          <a:solidFill>
            <a:schemeClr val="accent3">
              <a:lumMod val="50000"/>
            </a:schemeClr>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108000"/>
        </a:lnSpc>
        <a:spcBef>
          <a:spcPts val="0"/>
        </a:spcBef>
        <a:spcAft>
          <a:spcPts val="225"/>
        </a:spcAft>
        <a:buFont typeface="Arial"/>
        <a:buChar char="•"/>
        <a:defRPr sz="1800" kern="1200">
          <a:solidFill>
            <a:schemeClr val="accent3">
              <a:lumMod val="50000"/>
            </a:schemeClr>
          </a:solidFill>
          <a:latin typeface="Calibri" panose="020F0502020204030204" pitchFamily="34" charset="0"/>
          <a:ea typeface="+mn-ea"/>
          <a:cs typeface="Calibri" panose="020F0502020204030204" pitchFamily="34" charset="0"/>
        </a:defRPr>
      </a:lvl2pPr>
      <a:lvl3pPr marL="642938" indent="-128588" algn="l" defTabSz="514350" rtl="0" eaLnBrk="1" latinLnBrk="0" hangingPunct="1">
        <a:lnSpc>
          <a:spcPct val="108000"/>
        </a:lnSpc>
        <a:spcBef>
          <a:spcPts val="0"/>
        </a:spcBef>
        <a:spcAft>
          <a:spcPts val="225"/>
        </a:spcAft>
        <a:buFont typeface="Arial"/>
        <a:buChar char="•"/>
        <a:defRPr sz="1500" kern="1200">
          <a:solidFill>
            <a:schemeClr val="accent3">
              <a:lumMod val="50000"/>
            </a:schemeClr>
          </a:solidFill>
          <a:latin typeface="Calibri" panose="020F0502020204030204" pitchFamily="34" charset="0"/>
          <a:ea typeface="+mn-ea"/>
          <a:cs typeface="Calibri" panose="020F0502020204030204" pitchFamily="34" charset="0"/>
        </a:defRPr>
      </a:lvl3pPr>
      <a:lvl4pPr marL="900113" indent="-128588" algn="l" defTabSz="514350" rtl="0" eaLnBrk="1" latinLnBrk="0" hangingPunct="1">
        <a:lnSpc>
          <a:spcPct val="108000"/>
        </a:lnSpc>
        <a:spcBef>
          <a:spcPts val="0"/>
        </a:spcBef>
        <a:spcAft>
          <a:spcPts val="225"/>
        </a:spcAft>
        <a:buFont typeface="Arial"/>
        <a:buChar char="•"/>
        <a:defRPr sz="1350" kern="1200">
          <a:solidFill>
            <a:schemeClr val="accent3">
              <a:lumMod val="50000"/>
            </a:schemeClr>
          </a:solidFill>
          <a:latin typeface="Calibri" panose="020F0502020204030204" pitchFamily="34" charset="0"/>
          <a:ea typeface="+mn-ea"/>
          <a:cs typeface="Calibri" panose="020F0502020204030204" pitchFamily="34" charset="0"/>
        </a:defRPr>
      </a:lvl4pPr>
      <a:lvl5pPr marL="1157288" indent="-128588" algn="l" defTabSz="514350" rtl="0" eaLnBrk="1" latinLnBrk="0" hangingPunct="1">
        <a:lnSpc>
          <a:spcPct val="108000"/>
        </a:lnSpc>
        <a:spcBef>
          <a:spcPts val="0"/>
        </a:spcBef>
        <a:spcAft>
          <a:spcPts val="225"/>
        </a:spcAft>
        <a:buFont typeface="Arial"/>
        <a:buChar char="•"/>
        <a:defRPr sz="1050" kern="1200">
          <a:solidFill>
            <a:schemeClr val="accent3">
              <a:lumMod val="50000"/>
            </a:schemeClr>
          </a:solidFill>
          <a:latin typeface="Calibri" panose="020F0502020204030204" pitchFamily="34" charset="0"/>
          <a:ea typeface="+mn-ea"/>
          <a:cs typeface="Calibri" panose="020F0502020204030204" pitchFamily="34"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CEE28E5E-C94D-5192-AD5A-7C761BC8E587}"/>
              </a:ext>
            </a:extLst>
          </p:cNvPr>
          <p:cNvSpPr txBox="1">
            <a:spLocks noGrp="1"/>
          </p:cNvSpPr>
          <p:nvPr>
            <p:ph type="title" idx="4294967295"/>
          </p:nvPr>
        </p:nvSpPr>
        <p:spPr>
          <a:xfrm>
            <a:off x="285751" y="1807697"/>
            <a:ext cx="8305800" cy="663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514350" rtl="0" eaLnBrk="1" latinLnBrk="0" hangingPunct="1">
              <a:lnSpc>
                <a:spcPct val="108000"/>
              </a:lnSpc>
              <a:spcBef>
                <a:spcPct val="0"/>
              </a:spcBef>
              <a:buNone/>
              <a:defRPr sz="3600" b="0" kern="1200">
                <a:solidFill>
                  <a:srgbClr val="003479"/>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514350" rtl="0" eaLnBrk="1" fontAlgn="auto" latinLnBrk="0" hangingPunct="1">
              <a:lnSpc>
                <a:spcPct val="108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479"/>
                </a:solidFill>
                <a:effectLst/>
                <a:uLnTx/>
                <a:uFillTx/>
                <a:latin typeface="Calibri"/>
                <a:ea typeface="Open Sans"/>
                <a:cs typeface="Calibri"/>
              </a:rPr>
              <a:t>How to use this briefing:</a:t>
            </a:r>
            <a:endParaRPr kumimoji="0" lang="en-US" sz="3600" b="0" i="0" u="none" strike="noStrike" kern="1200" cap="none" spc="0" normalizeH="0" baseline="0" noProof="0" dirty="0">
              <a:ln>
                <a:noFill/>
              </a:ln>
              <a:solidFill>
                <a:srgbClr val="003479"/>
              </a:solidFill>
              <a:effectLst/>
              <a:uLnTx/>
              <a:uFillTx/>
              <a:latin typeface="Calibri" panose="020F0502020204030204" pitchFamily="34" charset="0"/>
              <a:ea typeface="+mj-ea"/>
              <a:cs typeface="Calibri" panose="020F0502020204030204" pitchFamily="34" charset="0"/>
            </a:endParaRPr>
          </a:p>
        </p:txBody>
      </p:sp>
      <p:sp>
        <p:nvSpPr>
          <p:cNvPr id="13" name="Content Placeholder 1">
            <a:extLst>
              <a:ext uri="{FF2B5EF4-FFF2-40B4-BE49-F238E27FC236}">
                <a16:creationId xmlns:a16="http://schemas.microsoft.com/office/drawing/2014/main" id="{67E3E39D-74C9-4E94-6A7C-F650608FEB5B}"/>
              </a:ext>
            </a:extLst>
          </p:cNvPr>
          <p:cNvSpPr txBox="1">
            <a:spLocks/>
          </p:cNvSpPr>
          <p:nvPr/>
        </p:nvSpPr>
        <p:spPr>
          <a:xfrm>
            <a:off x="285751" y="2430050"/>
            <a:ext cx="8534399" cy="3506243"/>
          </a:xfrm>
          <a:prstGeom prst="rect">
            <a:avLst/>
          </a:prstGeom>
        </p:spPr>
        <p:txBody>
          <a:bodyPr vert="horz" lIns="91440" tIns="45720" rIns="91440" bIns="45720" rtlCol="0" anchor="t">
            <a:normAutofit fontScale="92500" lnSpcReduction="10000"/>
          </a:bodyPr>
          <a:lstStyle>
            <a:lvl1pPr marL="0" indent="0" algn="ctr" defTabSz="514350" rtl="0" eaLnBrk="1" latinLnBrk="0" hangingPunct="1">
              <a:lnSpc>
                <a:spcPct val="108000"/>
              </a:lnSpc>
              <a:spcBef>
                <a:spcPts val="0"/>
              </a:spcBef>
              <a:spcAft>
                <a:spcPts val="225"/>
              </a:spcAft>
              <a:buFont typeface="Arial"/>
              <a:buNone/>
              <a:defRPr sz="2400" b="0" kern="1200">
                <a:solidFill>
                  <a:schemeClr val="accent3">
                    <a:lumMod val="50000"/>
                  </a:schemeClr>
                </a:solidFill>
                <a:latin typeface="Calibri" panose="020F0502020204030204" pitchFamily="34" charset="0"/>
                <a:ea typeface="+mn-ea"/>
                <a:cs typeface="Calibri" panose="020F0502020204030204" pitchFamily="34" charset="0"/>
              </a:defRPr>
            </a:lvl1pPr>
            <a:lvl2pPr marL="257175" indent="0" algn="ctr" defTabSz="514350" rtl="0" eaLnBrk="1" latinLnBrk="0" hangingPunct="1">
              <a:lnSpc>
                <a:spcPct val="108000"/>
              </a:lnSpc>
              <a:spcBef>
                <a:spcPts val="0"/>
              </a:spcBef>
              <a:spcAft>
                <a:spcPts val="225"/>
              </a:spcAft>
              <a:buFont typeface="Arial"/>
              <a:buNone/>
              <a:defRPr sz="1125" kern="1200">
                <a:solidFill>
                  <a:schemeClr val="accent3">
                    <a:lumMod val="50000"/>
                  </a:schemeClr>
                </a:solidFill>
                <a:latin typeface="Calibri" panose="020F0502020204030204" pitchFamily="34" charset="0"/>
                <a:ea typeface="+mn-ea"/>
                <a:cs typeface="Calibri" panose="020F0502020204030204" pitchFamily="34" charset="0"/>
              </a:defRPr>
            </a:lvl2pPr>
            <a:lvl3pPr marL="514350" indent="0" algn="ctr" defTabSz="514350" rtl="0" eaLnBrk="1" latinLnBrk="0" hangingPunct="1">
              <a:lnSpc>
                <a:spcPct val="108000"/>
              </a:lnSpc>
              <a:spcBef>
                <a:spcPts val="0"/>
              </a:spcBef>
              <a:spcAft>
                <a:spcPts val="225"/>
              </a:spcAft>
              <a:buFont typeface="Arial"/>
              <a:buNone/>
              <a:defRPr sz="1013" kern="1200">
                <a:solidFill>
                  <a:schemeClr val="accent3">
                    <a:lumMod val="50000"/>
                  </a:schemeClr>
                </a:solidFill>
                <a:latin typeface="Calibri" panose="020F0502020204030204" pitchFamily="34" charset="0"/>
                <a:ea typeface="+mn-ea"/>
                <a:cs typeface="Calibri" panose="020F0502020204030204" pitchFamily="34" charset="0"/>
              </a:defRPr>
            </a:lvl3pPr>
            <a:lvl4pPr marL="771525" indent="0" algn="ctr" defTabSz="514350" rtl="0" eaLnBrk="1" latinLnBrk="0" hangingPunct="1">
              <a:lnSpc>
                <a:spcPct val="108000"/>
              </a:lnSpc>
              <a:spcBef>
                <a:spcPts val="0"/>
              </a:spcBef>
              <a:spcAft>
                <a:spcPts val="225"/>
              </a:spcAft>
              <a:buFont typeface="Arial"/>
              <a:buNone/>
              <a:defRPr sz="900" kern="1200">
                <a:solidFill>
                  <a:schemeClr val="accent3">
                    <a:lumMod val="50000"/>
                  </a:schemeClr>
                </a:solidFill>
                <a:latin typeface="Calibri" panose="020F0502020204030204" pitchFamily="34" charset="0"/>
                <a:ea typeface="+mn-ea"/>
                <a:cs typeface="Calibri" panose="020F0502020204030204" pitchFamily="34" charset="0"/>
              </a:defRPr>
            </a:lvl4pPr>
            <a:lvl5pPr marL="1028700" indent="0" algn="ctr" defTabSz="514350" rtl="0" eaLnBrk="1" latinLnBrk="0" hangingPunct="1">
              <a:lnSpc>
                <a:spcPct val="108000"/>
              </a:lnSpc>
              <a:spcBef>
                <a:spcPts val="0"/>
              </a:spcBef>
              <a:spcAft>
                <a:spcPts val="225"/>
              </a:spcAft>
              <a:buFont typeface="Arial"/>
              <a:buNone/>
              <a:defRPr sz="900" kern="1200">
                <a:solidFill>
                  <a:schemeClr val="accent3">
                    <a:lumMod val="50000"/>
                  </a:schemeClr>
                </a:solidFill>
                <a:latin typeface="Calibri" panose="020F0502020204030204" pitchFamily="34" charset="0"/>
                <a:ea typeface="+mn-ea"/>
                <a:cs typeface="Calibri" panose="020F0502020204030204" pitchFamily="34" charset="0"/>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marL="342900" indent="-342900" algn="l">
              <a:spcAft>
                <a:spcPts val="1200"/>
              </a:spcAft>
              <a:buChar char="•"/>
            </a:pPr>
            <a:r>
              <a:rPr lang="en-US" dirty="0">
                <a:latin typeface="Calibri"/>
                <a:cs typeface="Calibri"/>
              </a:rPr>
              <a:t>Delete this instruction slide and use the remaining slides to introduce your co-workers to the CFC in a virtual or in-person meeting.  </a:t>
            </a:r>
            <a:endParaRPr lang="en-US" dirty="0"/>
          </a:p>
          <a:p>
            <a:pPr marL="342900" indent="-342900" algn="l">
              <a:spcAft>
                <a:spcPts val="1200"/>
              </a:spcAft>
              <a:buChar char="•"/>
            </a:pPr>
            <a:r>
              <a:rPr lang="en-US" dirty="0">
                <a:latin typeface="Calibri"/>
                <a:cs typeface="Calibri"/>
              </a:rPr>
              <a:t>Use the suggested script provided in the notes section of each slide. (Fill in your unique information in the notes section of slides 3 and 11.) </a:t>
            </a:r>
          </a:p>
          <a:p>
            <a:pPr marL="342900" indent="-342900" algn="l">
              <a:spcAft>
                <a:spcPts val="1200"/>
              </a:spcAft>
              <a:buChar char="•"/>
            </a:pPr>
            <a:r>
              <a:rPr lang="en-US" dirty="0">
                <a:latin typeface="Calibri"/>
                <a:cs typeface="Calibri"/>
              </a:rPr>
              <a:t>Practice giving this presentation, so you get comfortable with the material before your meeting. </a:t>
            </a:r>
          </a:p>
          <a:p>
            <a:pPr marL="342900" indent="-342900" algn="l">
              <a:spcAft>
                <a:spcPts val="1200"/>
              </a:spcAft>
              <a:buChar char="•"/>
            </a:pPr>
            <a:r>
              <a:rPr lang="en-US" dirty="0">
                <a:latin typeface="Calibri"/>
                <a:cs typeface="Calibri"/>
              </a:rPr>
              <a:t>Reach out to a CFC staff member if you have any questions or need any help.</a:t>
            </a:r>
          </a:p>
        </p:txBody>
      </p:sp>
    </p:spTree>
    <p:extLst>
      <p:ext uri="{BB962C8B-B14F-4D97-AF65-F5344CB8AC3E}">
        <p14:creationId xmlns:p14="http://schemas.microsoft.com/office/powerpoint/2010/main" val="3910885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3520DD8-D9B3-52C8-6641-80C33E8D41AA}"/>
              </a:ext>
            </a:extLst>
          </p:cNvPr>
          <p:cNvSpPr txBox="1">
            <a:spLocks noGrp="1"/>
          </p:cNvSpPr>
          <p:nvPr>
            <p:ph type="title" idx="4294967295"/>
          </p:nvPr>
        </p:nvSpPr>
        <p:spPr>
          <a:xfrm>
            <a:off x="3122832" y="172917"/>
            <a:ext cx="5505000" cy="1261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514350" rtl="0" eaLnBrk="1" latinLnBrk="0" hangingPunct="1">
              <a:lnSpc>
                <a:spcPct val="108000"/>
              </a:lnSpc>
              <a:spcBef>
                <a:spcPct val="0"/>
              </a:spcBef>
              <a:buNone/>
              <a:defRPr lang="uk-UA" sz="3600" b="0" i="0" kern="1200">
                <a:solidFill>
                  <a:schemeClr val="tx2"/>
                </a:solidFill>
                <a:latin typeface="Calibri" panose="020F0502020204030204" pitchFamily="34" charset="0"/>
                <a:ea typeface="Open Sans" charset="0"/>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514350" rtl="0" eaLnBrk="1" fontAlgn="auto" latinLnBrk="0" hangingPunct="1">
              <a:lnSpc>
                <a:spcPct val="108000"/>
              </a:lnSpc>
              <a:spcBef>
                <a:spcPct val="0"/>
              </a:spcBef>
              <a:spcAft>
                <a:spcPts val="0"/>
              </a:spcAft>
              <a:buClrTx/>
              <a:buSzTx/>
              <a:buFontTx/>
              <a:buNone/>
              <a:tabLst/>
              <a:defRPr/>
            </a:pPr>
            <a:r>
              <a:rPr kumimoji="0" lang="en-US" sz="3600" b="1" i="0" u="none" strike="noStrike" kern="1200" cap="all" spc="0" normalizeH="0" baseline="0" noProof="0" dirty="0">
                <a:ln>
                  <a:noFill/>
                </a:ln>
                <a:solidFill>
                  <a:schemeClr val="tx2"/>
                </a:solidFill>
                <a:effectLst/>
                <a:uLnTx/>
                <a:uFillTx/>
                <a:latin typeface="+mj-lt"/>
                <a:ea typeface="Open Sans"/>
                <a:cs typeface="Open Sans"/>
              </a:rPr>
              <a:t>How to Give: </a:t>
            </a:r>
            <a:r>
              <a:rPr kumimoji="0" lang="en-US" sz="3600" b="0" i="0" u="none" strike="noStrike" kern="1200" cap="all" spc="0" normalizeH="0" baseline="0" noProof="0" dirty="0">
                <a:ln>
                  <a:noFill/>
                </a:ln>
                <a:solidFill>
                  <a:schemeClr val="tx2"/>
                </a:solidFill>
                <a:effectLst/>
                <a:uLnTx/>
                <a:uFillTx/>
                <a:latin typeface="+mj-lt"/>
                <a:ea typeface="Open Sans"/>
                <a:cs typeface="Open Sans"/>
              </a:rPr>
              <a:t>CFC Giving Mobile App </a:t>
            </a:r>
            <a:endParaRPr kumimoji="0" lang="en-US" sz="3600" b="0" i="0" u="none" strike="noStrike" kern="1200" cap="all" spc="0" normalizeH="0" baseline="0" noProof="0" dirty="0">
              <a:ln>
                <a:noFill/>
              </a:ln>
              <a:solidFill>
                <a:schemeClr val="tx2"/>
              </a:solidFill>
              <a:effectLst/>
              <a:uLnTx/>
              <a:uFillTx/>
              <a:latin typeface="+mj-lt"/>
              <a:ea typeface="Open Sans" charset="0"/>
              <a:cs typeface="Calibri" panose="020F0502020204030204" pitchFamily="34" charset="0"/>
            </a:endParaRPr>
          </a:p>
        </p:txBody>
      </p:sp>
      <p:pic>
        <p:nvPicPr>
          <p:cNvPr id="8" name="Picture 7" descr="Image of a mobile phone with an example of setting up a profile on it">
            <a:extLst>
              <a:ext uri="{FF2B5EF4-FFF2-40B4-BE49-F238E27FC236}">
                <a16:creationId xmlns:a16="http://schemas.microsoft.com/office/drawing/2014/main" id="{029C16AB-7425-D5D6-1863-C70D28771CC7}"/>
              </a:ext>
            </a:extLst>
          </p:cNvPr>
          <p:cNvPicPr>
            <a:picLocks noChangeAspect="1"/>
          </p:cNvPicPr>
          <p:nvPr/>
        </p:nvPicPr>
        <p:blipFill>
          <a:blip r:embed="rId3"/>
          <a:stretch>
            <a:fillRect/>
          </a:stretch>
        </p:blipFill>
        <p:spPr>
          <a:xfrm>
            <a:off x="390877" y="1711299"/>
            <a:ext cx="2812776" cy="4294005"/>
          </a:xfrm>
          <a:prstGeom prst="rect">
            <a:avLst/>
          </a:prstGeom>
        </p:spPr>
      </p:pic>
      <p:sp>
        <p:nvSpPr>
          <p:cNvPr id="12" name="TextBox 11">
            <a:extLst>
              <a:ext uri="{FF2B5EF4-FFF2-40B4-BE49-F238E27FC236}">
                <a16:creationId xmlns:a16="http://schemas.microsoft.com/office/drawing/2014/main" id="{860FD664-7EBA-6963-967A-B7AFF11E4FE9}"/>
              </a:ext>
            </a:extLst>
          </p:cNvPr>
          <p:cNvSpPr txBox="1">
            <a:spLocks/>
          </p:cNvSpPr>
          <p:nvPr/>
        </p:nvSpPr>
        <p:spPr>
          <a:xfrm>
            <a:off x="3534210" y="1522038"/>
            <a:ext cx="372086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uk-UA"/>
            </a:defPPr>
            <a:lvl1pPr marL="0" algn="l" defTabSz="767905" rtl="0" eaLnBrk="1" latinLnBrk="0" hangingPunct="1">
              <a:defRPr sz="1512" kern="1200">
                <a:solidFill>
                  <a:schemeClr val="tx1"/>
                </a:solidFill>
                <a:latin typeface="+mn-lt"/>
                <a:ea typeface="+mn-ea"/>
                <a:cs typeface="+mn-cs"/>
              </a:defRPr>
            </a:lvl1pPr>
            <a:lvl2pPr marL="383953" algn="l" defTabSz="767905" rtl="0" eaLnBrk="1" latinLnBrk="0" hangingPunct="1">
              <a:defRPr sz="1512" kern="1200">
                <a:solidFill>
                  <a:schemeClr val="tx1"/>
                </a:solidFill>
                <a:latin typeface="+mn-lt"/>
                <a:ea typeface="+mn-ea"/>
                <a:cs typeface="+mn-cs"/>
              </a:defRPr>
            </a:lvl2pPr>
            <a:lvl3pPr marL="767905" algn="l" defTabSz="767905" rtl="0" eaLnBrk="1" latinLnBrk="0" hangingPunct="1">
              <a:defRPr sz="1512" kern="1200">
                <a:solidFill>
                  <a:schemeClr val="tx1"/>
                </a:solidFill>
                <a:latin typeface="+mn-lt"/>
                <a:ea typeface="+mn-ea"/>
                <a:cs typeface="+mn-cs"/>
              </a:defRPr>
            </a:lvl3pPr>
            <a:lvl4pPr marL="1151858" algn="l" defTabSz="767905" rtl="0" eaLnBrk="1" latinLnBrk="0" hangingPunct="1">
              <a:defRPr sz="1512" kern="1200">
                <a:solidFill>
                  <a:schemeClr val="tx1"/>
                </a:solidFill>
                <a:latin typeface="+mn-lt"/>
                <a:ea typeface="+mn-ea"/>
                <a:cs typeface="+mn-cs"/>
              </a:defRPr>
            </a:lvl4pPr>
            <a:lvl5pPr marL="1535811" algn="l" defTabSz="767905" rtl="0" eaLnBrk="1" latinLnBrk="0" hangingPunct="1">
              <a:defRPr sz="1512" kern="1200">
                <a:solidFill>
                  <a:schemeClr val="tx1"/>
                </a:solidFill>
                <a:latin typeface="+mn-lt"/>
                <a:ea typeface="+mn-ea"/>
                <a:cs typeface="+mn-cs"/>
              </a:defRPr>
            </a:lvl5pPr>
            <a:lvl6pPr marL="1919764" algn="l" defTabSz="767905" rtl="0" eaLnBrk="1" latinLnBrk="0" hangingPunct="1">
              <a:defRPr sz="1512" kern="1200">
                <a:solidFill>
                  <a:schemeClr val="tx1"/>
                </a:solidFill>
                <a:latin typeface="+mn-lt"/>
                <a:ea typeface="+mn-ea"/>
                <a:cs typeface="+mn-cs"/>
              </a:defRPr>
            </a:lvl6pPr>
            <a:lvl7pPr marL="2303717" algn="l" defTabSz="767905" rtl="0" eaLnBrk="1" latinLnBrk="0" hangingPunct="1">
              <a:defRPr sz="1512" kern="1200">
                <a:solidFill>
                  <a:schemeClr val="tx1"/>
                </a:solidFill>
                <a:latin typeface="+mn-lt"/>
                <a:ea typeface="+mn-ea"/>
                <a:cs typeface="+mn-cs"/>
              </a:defRPr>
            </a:lvl7pPr>
            <a:lvl8pPr marL="2687670" algn="l" defTabSz="767905" rtl="0" eaLnBrk="1" latinLnBrk="0" hangingPunct="1">
              <a:defRPr sz="1512" kern="1200">
                <a:solidFill>
                  <a:schemeClr val="tx1"/>
                </a:solidFill>
                <a:latin typeface="+mn-lt"/>
                <a:ea typeface="+mn-ea"/>
                <a:cs typeface="+mn-cs"/>
              </a:defRPr>
            </a:lvl8pPr>
            <a:lvl9pPr marL="3071622" algn="l" defTabSz="767905" rtl="0" eaLnBrk="1" latinLnBrk="0" hangingPunct="1">
              <a:defRPr sz="1512" kern="1200">
                <a:solidFill>
                  <a:schemeClr val="tx1"/>
                </a:solidFill>
                <a:latin typeface="+mn-lt"/>
                <a:ea typeface="+mn-ea"/>
                <a:cs typeface="+mn-cs"/>
              </a:defRPr>
            </a:lvl9pPr>
          </a:lstStyle>
          <a:p>
            <a:pPr marL="0" marR="0" lvl="0" indent="0" algn="l" defTabSz="76790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3479"/>
                </a:solidFill>
                <a:effectLst/>
                <a:uLnTx/>
                <a:uFillTx/>
                <a:latin typeface="+mj-lt"/>
                <a:ea typeface="+mn-ea"/>
                <a:cs typeface="Calibri"/>
              </a:rPr>
              <a:t>How to Use It:</a:t>
            </a:r>
          </a:p>
        </p:txBody>
      </p:sp>
      <p:sp>
        <p:nvSpPr>
          <p:cNvPr id="10" name="TextBox 9">
            <a:extLst>
              <a:ext uri="{FF2B5EF4-FFF2-40B4-BE49-F238E27FC236}">
                <a16:creationId xmlns:a16="http://schemas.microsoft.com/office/drawing/2014/main" id="{3CC522D6-84FD-17D8-A292-7D7CBFB6CD5C}"/>
              </a:ext>
            </a:extLst>
          </p:cNvPr>
          <p:cNvSpPr txBox="1"/>
          <p:nvPr/>
        </p:nvSpPr>
        <p:spPr>
          <a:xfrm>
            <a:off x="3603134" y="2168783"/>
            <a:ext cx="5457291" cy="184665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AutoNum type="arabicPeriod"/>
            </a:pPr>
            <a:r>
              <a:rPr lang="en-US" sz="1600">
                <a:latin typeface="+mj-lt"/>
                <a:cs typeface="Arial"/>
              </a:rPr>
              <a:t>Download the App </a:t>
            </a:r>
            <a:endParaRPr lang="en-US" sz="1600">
              <a:latin typeface="+mj-lt"/>
              <a:cs typeface="Arial" panose="020B0604020202020204" pitchFamily="34" charset="0"/>
            </a:endParaRP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Sign in or create an account </a:t>
            </a: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Search for charities </a:t>
            </a:r>
            <a:endParaRPr lang="en-US" sz="1600">
              <a:latin typeface="+mj-lt"/>
              <a:cs typeface="Arial" panose="020B0604020202020204" pitchFamily="34" charset="0"/>
            </a:endParaRP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Give </a:t>
            </a:r>
            <a:endParaRPr lang="en-US" sz="1600">
              <a:latin typeface="+mj-lt"/>
              <a:cs typeface="Arial" panose="020B0604020202020204" pitchFamily="34" charset="0"/>
            </a:endParaRP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Complete your donation </a:t>
            </a:r>
            <a:endParaRPr lang="en-US" sz="1600">
              <a:latin typeface="+mj-lt"/>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pic>
        <p:nvPicPr>
          <p:cNvPr id="13" name="Picture 13" descr="QR Code to GiveCFC.org , scan screen or go to GiveCFC.org">
            <a:extLst>
              <a:ext uri="{FF2B5EF4-FFF2-40B4-BE49-F238E27FC236}">
                <a16:creationId xmlns:a16="http://schemas.microsoft.com/office/drawing/2014/main" id="{1BFD052B-34C2-8D96-5B1D-AAFAC9EB1EEE}"/>
              </a:ext>
            </a:extLst>
          </p:cNvPr>
          <p:cNvPicPr>
            <a:picLocks noChangeAspect="1"/>
          </p:cNvPicPr>
          <p:nvPr/>
        </p:nvPicPr>
        <p:blipFill>
          <a:blip r:embed="rId4"/>
          <a:stretch>
            <a:fillRect/>
          </a:stretch>
        </p:blipFill>
        <p:spPr>
          <a:xfrm>
            <a:off x="4508740" y="3861877"/>
            <a:ext cx="2743200" cy="2757340"/>
          </a:xfrm>
          <a:prstGeom prst="rect">
            <a:avLst/>
          </a:prstGeom>
        </p:spPr>
      </p:pic>
      <p:sp>
        <p:nvSpPr>
          <p:cNvPr id="4" name="Slide Number Placeholder 3">
            <a:extLst>
              <a:ext uri="{FF2B5EF4-FFF2-40B4-BE49-F238E27FC236}">
                <a16:creationId xmlns:a16="http://schemas.microsoft.com/office/drawing/2014/main" id="{EC66720A-1C47-4A93-6ACF-D249DC07BE60}"/>
              </a:ext>
            </a:extLst>
          </p:cNvPr>
          <p:cNvSpPr>
            <a:spLocks noGrp="1"/>
          </p:cNvSpPr>
          <p:nvPr>
            <p:ph type="sldNum" sz="quarter" idx="4"/>
          </p:nvPr>
        </p:nvSpPr>
        <p:spPr/>
        <p:txBody>
          <a:bodyPr/>
          <a:lstStyle/>
          <a:p>
            <a:r>
              <a:rPr lang="en-US" dirty="0"/>
              <a:t> </a:t>
            </a:r>
            <a:fld id="{EC8279D4-E393-4507-ADCD-AB40A01B7779}" type="slidenum">
              <a:rPr lang="en-US" smtClean="0"/>
              <a:pPr/>
              <a:t>10</a:t>
            </a:fld>
            <a:endParaRPr lang="en-US" dirty="0"/>
          </a:p>
        </p:txBody>
      </p:sp>
    </p:spTree>
    <p:extLst>
      <p:ext uri="{BB962C8B-B14F-4D97-AF65-F5344CB8AC3E}">
        <p14:creationId xmlns:p14="http://schemas.microsoft.com/office/powerpoint/2010/main" val="286461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30BC75E-E8C5-FB10-0779-4F15381393CF}"/>
              </a:ext>
            </a:extLst>
          </p:cNvPr>
          <p:cNvSpPr txBox="1">
            <a:spLocks noGrp="1"/>
          </p:cNvSpPr>
          <p:nvPr>
            <p:ph type="title" idx="4294967295"/>
          </p:nvPr>
        </p:nvSpPr>
        <p:spPr>
          <a:xfrm>
            <a:off x="3122832" y="172917"/>
            <a:ext cx="5505000" cy="1261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514350" rtl="0" eaLnBrk="1" latinLnBrk="0" hangingPunct="1">
              <a:lnSpc>
                <a:spcPct val="108000"/>
              </a:lnSpc>
              <a:spcBef>
                <a:spcPct val="0"/>
              </a:spcBef>
              <a:buNone/>
              <a:defRPr lang="uk-UA" sz="3600" b="0" i="0" kern="1200">
                <a:solidFill>
                  <a:schemeClr val="tx2"/>
                </a:solidFill>
                <a:latin typeface="Calibri" panose="020F0502020204030204" pitchFamily="34" charset="0"/>
                <a:ea typeface="Open Sans" charset="0"/>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514350" rtl="0" eaLnBrk="1" fontAlgn="auto" latinLnBrk="0" hangingPunct="1">
              <a:lnSpc>
                <a:spcPct val="108000"/>
              </a:lnSpc>
              <a:spcBef>
                <a:spcPct val="0"/>
              </a:spcBef>
              <a:spcAft>
                <a:spcPts val="0"/>
              </a:spcAft>
              <a:buClrTx/>
              <a:buSzTx/>
              <a:buFontTx/>
              <a:buNone/>
              <a:tabLst/>
              <a:defRPr/>
            </a:pPr>
            <a:r>
              <a:rPr kumimoji="0" lang="en-US" sz="3600" b="1" i="0" u="none" strike="noStrike" kern="1200" cap="all" spc="0" normalizeH="0" baseline="0" noProof="0" dirty="0">
                <a:ln>
                  <a:noFill/>
                </a:ln>
                <a:solidFill>
                  <a:schemeClr val="tx2"/>
                </a:solidFill>
                <a:effectLst/>
                <a:uLnTx/>
                <a:uFillTx/>
                <a:latin typeface="+mj-lt"/>
                <a:ea typeface="Open Sans"/>
                <a:cs typeface="Open Sans"/>
              </a:rPr>
              <a:t>How to Give: </a:t>
            </a:r>
            <a:r>
              <a:rPr kumimoji="0" lang="en-US" sz="3600" b="0" i="0" u="none" strike="noStrike" kern="1200" cap="all" spc="0" normalizeH="0" baseline="0" noProof="0" dirty="0">
                <a:ln>
                  <a:noFill/>
                </a:ln>
                <a:solidFill>
                  <a:schemeClr val="tx2"/>
                </a:solidFill>
                <a:effectLst/>
                <a:uLnTx/>
                <a:uFillTx/>
                <a:latin typeface="+mj-lt"/>
                <a:ea typeface="Open Sans"/>
                <a:cs typeface="Open Sans"/>
              </a:rPr>
              <a:t>Paper Pledge Form </a:t>
            </a:r>
            <a:endParaRPr kumimoji="0" lang="en-US" sz="3600" b="0" i="0" u="none" strike="noStrike" kern="1200" cap="all" spc="0" normalizeH="0" baseline="0" noProof="0" dirty="0">
              <a:ln>
                <a:noFill/>
              </a:ln>
              <a:solidFill>
                <a:schemeClr val="tx2"/>
              </a:solidFill>
              <a:effectLst/>
              <a:uLnTx/>
              <a:uFillTx/>
              <a:latin typeface="+mj-lt"/>
              <a:ea typeface="Open Sans" charset="0"/>
              <a:cs typeface="Calibri" panose="020F0502020204030204" pitchFamily="34" charset="0"/>
            </a:endParaRPr>
          </a:p>
        </p:txBody>
      </p:sp>
      <p:grpSp>
        <p:nvGrpSpPr>
          <p:cNvPr id="3" name="Group 2" descr="Box with &quot;CFC unit code&quot; linking to the box outlined on the 2022 pledge form">
            <a:extLst>
              <a:ext uri="{FF2B5EF4-FFF2-40B4-BE49-F238E27FC236}">
                <a16:creationId xmlns:a16="http://schemas.microsoft.com/office/drawing/2014/main" id="{EB4F1A35-78D3-AFA0-EB87-328AA651BD58}"/>
              </a:ext>
            </a:extLst>
          </p:cNvPr>
          <p:cNvGrpSpPr/>
          <p:nvPr/>
        </p:nvGrpSpPr>
        <p:grpSpPr>
          <a:xfrm>
            <a:off x="488515" y="2495927"/>
            <a:ext cx="4287164" cy="1303912"/>
            <a:chOff x="488515" y="2495927"/>
            <a:chExt cx="4287164" cy="1303912"/>
          </a:xfrm>
        </p:grpSpPr>
        <p:sp>
          <p:nvSpPr>
            <p:cNvPr id="10" name="TextBox 9">
              <a:extLst>
                <a:ext uri="{FF2B5EF4-FFF2-40B4-BE49-F238E27FC236}">
                  <a16:creationId xmlns:a16="http://schemas.microsoft.com/office/drawing/2014/main" id="{E5C23BC3-8341-AE25-58F1-302BDE56A252}"/>
                </a:ext>
              </a:extLst>
            </p:cNvPr>
            <p:cNvSpPr txBox="1"/>
            <p:nvPr/>
          </p:nvSpPr>
          <p:spPr>
            <a:xfrm>
              <a:off x="488515" y="2495927"/>
              <a:ext cx="2634317" cy="584775"/>
            </a:xfrm>
            <a:prstGeom prst="rect">
              <a:avLst/>
            </a:prstGeom>
            <a:solidFill>
              <a:schemeClr val="accent2"/>
            </a:solidFill>
            <a:ln w="28575">
              <a:solidFill>
                <a:schemeClr val="accent2"/>
              </a:solidFill>
            </a:ln>
          </p:spPr>
          <p:txBody>
            <a:bodyPr wrap="square" rtlCol="0">
              <a:spAutoFit/>
            </a:bodyPr>
            <a:lstStyle/>
            <a:p>
              <a:pPr algn="ctr"/>
              <a:r>
                <a:rPr lang="en-US" sz="3200" b="1" dirty="0">
                  <a:solidFill>
                    <a:schemeClr val="bg1"/>
                  </a:solidFill>
                </a:rPr>
                <a:t>CFC Unit Code </a:t>
              </a:r>
            </a:p>
          </p:txBody>
        </p:sp>
        <p:sp>
          <p:nvSpPr>
            <p:cNvPr id="14" name="Rectangle 13">
              <a:extLst>
                <a:ext uri="{FF2B5EF4-FFF2-40B4-BE49-F238E27FC236}">
                  <a16:creationId xmlns:a16="http://schemas.microsoft.com/office/drawing/2014/main" id="{3E2AAA04-7B28-E97B-0436-B55D76AB3AE7}"/>
                </a:ext>
              </a:extLst>
            </p:cNvPr>
            <p:cNvSpPr/>
            <p:nvPr/>
          </p:nvSpPr>
          <p:spPr>
            <a:xfrm>
              <a:off x="3431271" y="3458568"/>
              <a:ext cx="1344408" cy="3412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descr="Line from &quot;CFC unit code&quot; to the matching box on the 2022 pledge form">
              <a:extLst>
                <a:ext uri="{FF2B5EF4-FFF2-40B4-BE49-F238E27FC236}">
                  <a16:creationId xmlns:a16="http://schemas.microsoft.com/office/drawing/2014/main" id="{4A674095-95CA-5734-7A60-C368C4CFD73F}"/>
                </a:ext>
              </a:extLst>
            </p:cNvPr>
            <p:cNvCxnSpPr>
              <a:cxnSpLocks/>
            </p:cNvCxnSpPr>
            <p:nvPr/>
          </p:nvCxnSpPr>
          <p:spPr>
            <a:xfrm flipH="1" flipV="1">
              <a:off x="3122832" y="2788315"/>
              <a:ext cx="308439" cy="8408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 name="Group 1" descr="Box with &quot;zip Code&quot; linking to the box outlined on the 2022 pledge form">
            <a:extLst>
              <a:ext uri="{FF2B5EF4-FFF2-40B4-BE49-F238E27FC236}">
                <a16:creationId xmlns:a16="http://schemas.microsoft.com/office/drawing/2014/main" id="{3F6D24AD-C612-6AF5-4BBD-03F060733020}"/>
              </a:ext>
            </a:extLst>
          </p:cNvPr>
          <p:cNvGrpSpPr/>
          <p:nvPr/>
        </p:nvGrpSpPr>
        <p:grpSpPr>
          <a:xfrm>
            <a:off x="488515" y="3458901"/>
            <a:ext cx="6402591" cy="1117916"/>
            <a:chOff x="488515" y="3458901"/>
            <a:chExt cx="6402591" cy="1117916"/>
          </a:xfrm>
        </p:grpSpPr>
        <p:sp>
          <p:nvSpPr>
            <p:cNvPr id="12" name="TextBox 11">
              <a:extLst>
                <a:ext uri="{FF2B5EF4-FFF2-40B4-BE49-F238E27FC236}">
                  <a16:creationId xmlns:a16="http://schemas.microsoft.com/office/drawing/2014/main" id="{AFE9B754-C2BE-E42C-646A-107DBF36442C}"/>
                </a:ext>
              </a:extLst>
            </p:cNvPr>
            <p:cNvSpPr txBox="1"/>
            <p:nvPr/>
          </p:nvSpPr>
          <p:spPr>
            <a:xfrm>
              <a:off x="488515" y="3992042"/>
              <a:ext cx="1882755" cy="584775"/>
            </a:xfrm>
            <a:prstGeom prst="rect">
              <a:avLst/>
            </a:prstGeom>
            <a:solidFill>
              <a:schemeClr val="accent2"/>
            </a:solidFill>
            <a:ln w="28575">
              <a:solidFill>
                <a:schemeClr val="accent2"/>
              </a:solidFill>
            </a:ln>
          </p:spPr>
          <p:txBody>
            <a:bodyPr wrap="square" rtlCol="0">
              <a:spAutoFit/>
            </a:bodyPr>
            <a:lstStyle>
              <a:defPPr>
                <a:defRPr lang="uk-UA"/>
              </a:defPPr>
              <a:lvl1pPr algn="r">
                <a:defRPr sz="2800" b="1">
                  <a:solidFill>
                    <a:schemeClr val="bg1"/>
                  </a:solidFill>
                </a:defRPr>
              </a:lvl1pPr>
            </a:lstStyle>
            <a:p>
              <a:pPr algn="ctr"/>
              <a:r>
                <a:rPr lang="en-US" sz="3200"/>
                <a:t>ZIP Code</a:t>
              </a:r>
            </a:p>
          </p:txBody>
        </p:sp>
        <p:sp>
          <p:nvSpPr>
            <p:cNvPr id="16" name="Rectangle 15">
              <a:extLst>
                <a:ext uri="{FF2B5EF4-FFF2-40B4-BE49-F238E27FC236}">
                  <a16:creationId xmlns:a16="http://schemas.microsoft.com/office/drawing/2014/main" id="{E88D496D-E78A-C8F5-2DEA-651423B46EDB}"/>
                </a:ext>
              </a:extLst>
            </p:cNvPr>
            <p:cNvSpPr/>
            <p:nvPr/>
          </p:nvSpPr>
          <p:spPr>
            <a:xfrm>
              <a:off x="5197358" y="3458901"/>
              <a:ext cx="1693748" cy="39877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descr="Images of the 2022 pledge form">
              <a:extLst>
                <a:ext uri="{FF2B5EF4-FFF2-40B4-BE49-F238E27FC236}">
                  <a16:creationId xmlns:a16="http://schemas.microsoft.com/office/drawing/2014/main" id="{AC853148-434B-4012-DBB4-789808D6FC72}"/>
                </a:ext>
              </a:extLst>
            </p:cNvPr>
            <p:cNvCxnSpPr>
              <a:cxnSpLocks/>
            </p:cNvCxnSpPr>
            <p:nvPr/>
          </p:nvCxnSpPr>
          <p:spPr>
            <a:xfrm flipH="1">
              <a:off x="2371270" y="3871725"/>
              <a:ext cx="2838494" cy="4127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8" name="Picture 3" descr="2022 Pledge form example">
            <a:extLst>
              <a:ext uri="{FF2B5EF4-FFF2-40B4-BE49-F238E27FC236}">
                <a16:creationId xmlns:a16="http://schemas.microsoft.com/office/drawing/2014/main" id="{0F5DC137-DB38-AB75-7FBC-4B42F9C91E69}"/>
              </a:ext>
            </a:extLst>
          </p:cNvPr>
          <p:cNvPicPr>
            <a:picLocks noChangeAspect="1"/>
          </p:cNvPicPr>
          <p:nvPr/>
        </p:nvPicPr>
        <p:blipFill>
          <a:blip r:embed="rId3"/>
          <a:stretch>
            <a:fillRect/>
          </a:stretch>
        </p:blipFill>
        <p:spPr>
          <a:xfrm>
            <a:off x="3257909" y="1704138"/>
            <a:ext cx="5431766" cy="4599913"/>
          </a:xfrm>
          <a:prstGeom prst="rect">
            <a:avLst/>
          </a:prstGeom>
          <a:ln>
            <a:solidFill>
              <a:srgbClr val="58595B"/>
            </a:solidFill>
          </a:ln>
        </p:spPr>
      </p:pic>
      <p:sp>
        <p:nvSpPr>
          <p:cNvPr id="4" name="Slide Number Placeholder 3">
            <a:extLst>
              <a:ext uri="{FF2B5EF4-FFF2-40B4-BE49-F238E27FC236}">
                <a16:creationId xmlns:a16="http://schemas.microsoft.com/office/drawing/2014/main" id="{EC66720A-1C47-4A93-6ACF-D249DC07BE60}"/>
              </a:ext>
            </a:extLst>
          </p:cNvPr>
          <p:cNvSpPr>
            <a:spLocks noGrp="1"/>
          </p:cNvSpPr>
          <p:nvPr>
            <p:ph type="sldNum" sz="quarter" idx="4"/>
          </p:nvPr>
        </p:nvSpPr>
        <p:spPr/>
        <p:txBody>
          <a:bodyPr/>
          <a:lstStyle/>
          <a:p>
            <a:r>
              <a:rPr lang="en-US" dirty="0"/>
              <a:t> </a:t>
            </a:r>
            <a:fld id="{EC8279D4-E393-4507-ADCD-AB40A01B7779}" type="slidenum">
              <a:rPr lang="en-US" smtClean="0"/>
              <a:pPr/>
              <a:t>11</a:t>
            </a:fld>
            <a:endParaRPr lang="en-US" dirty="0"/>
          </a:p>
        </p:txBody>
      </p:sp>
    </p:spTree>
    <p:extLst>
      <p:ext uri="{BB962C8B-B14F-4D97-AF65-F5344CB8AC3E}">
        <p14:creationId xmlns:p14="http://schemas.microsoft.com/office/powerpoint/2010/main" val="344975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D728E92-1737-B128-2860-9DDCB0D8ACFA}"/>
              </a:ext>
            </a:extLst>
          </p:cNvPr>
          <p:cNvSpPr>
            <a:spLocks noGrp="1"/>
          </p:cNvSpPr>
          <p:nvPr>
            <p:ph type="title"/>
          </p:nvPr>
        </p:nvSpPr>
        <p:spPr>
          <a:xfrm>
            <a:off x="3161488" y="261250"/>
            <a:ext cx="5167415" cy="1071062"/>
          </a:xfrm>
        </p:spPr>
        <p:txBody>
          <a:bodyPr/>
          <a:lstStyle/>
          <a:p>
            <a:r>
              <a:rPr lang="en-US" dirty="0"/>
              <a:t>HOW YOU CAN HELP</a:t>
            </a:r>
            <a:br>
              <a:rPr lang="en-US" dirty="0"/>
            </a:br>
            <a:r>
              <a:rPr lang="en-US" sz="2400" dirty="0"/>
              <a:t>Example 3</a:t>
            </a:r>
            <a:endParaRPr lang="en-US" dirty="0"/>
          </a:p>
        </p:txBody>
      </p:sp>
      <p:pic>
        <p:nvPicPr>
          <p:cNvPr id="5" name="Picture 5" descr="Dollar statement example, $50 funds a daylong voters registration drive with images of voting and ballots.">
            <a:extLst>
              <a:ext uri="{FF2B5EF4-FFF2-40B4-BE49-F238E27FC236}">
                <a16:creationId xmlns:a16="http://schemas.microsoft.com/office/drawing/2014/main" id="{FEA1DFA7-6F73-6D67-E3B3-D66F7FCBA7D0}"/>
              </a:ext>
            </a:extLst>
          </p:cNvPr>
          <p:cNvPicPr>
            <a:picLocks noChangeAspect="1"/>
          </p:cNvPicPr>
          <p:nvPr/>
        </p:nvPicPr>
        <p:blipFill>
          <a:blip r:embed="rId3"/>
          <a:stretch>
            <a:fillRect/>
          </a:stretch>
        </p:blipFill>
        <p:spPr>
          <a:xfrm>
            <a:off x="1259456" y="1519779"/>
            <a:ext cx="6639464" cy="5241800"/>
          </a:xfrm>
          <a:prstGeom prst="rect">
            <a:avLst/>
          </a:prstGeom>
        </p:spPr>
      </p:pic>
    </p:spTree>
    <p:extLst>
      <p:ext uri="{BB962C8B-B14F-4D97-AF65-F5344CB8AC3E}">
        <p14:creationId xmlns:p14="http://schemas.microsoft.com/office/powerpoint/2010/main" val="43497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86D290-DD55-344F-A757-F0FFC4C43B89}"/>
              </a:ext>
            </a:extLst>
          </p:cNvPr>
          <p:cNvSpPr>
            <a:spLocks noGrp="1"/>
          </p:cNvSpPr>
          <p:nvPr>
            <p:ph type="title"/>
          </p:nvPr>
        </p:nvSpPr>
        <p:spPr/>
        <p:txBody>
          <a:bodyPr/>
          <a:lstStyle/>
          <a:p>
            <a:r>
              <a:rPr lang="en-US" dirty="0"/>
              <a:t>Thank you for being the face of change.</a:t>
            </a:r>
          </a:p>
        </p:txBody>
      </p:sp>
    </p:spTree>
    <p:extLst>
      <p:ext uri="{BB962C8B-B14F-4D97-AF65-F5344CB8AC3E}">
        <p14:creationId xmlns:p14="http://schemas.microsoft.com/office/powerpoint/2010/main" val="3251787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5F906-F605-44E6-991D-2910913AF1A3}"/>
              </a:ext>
            </a:extLst>
          </p:cNvPr>
          <p:cNvSpPr>
            <a:spLocks noGrp="1"/>
          </p:cNvSpPr>
          <p:nvPr>
            <p:ph type="ctrTitle"/>
          </p:nvPr>
        </p:nvSpPr>
        <p:spPr>
          <a:xfrm>
            <a:off x="392189" y="2417858"/>
            <a:ext cx="8560905" cy="1385657"/>
          </a:xfrm>
        </p:spPr>
        <p:txBody>
          <a:bodyPr anchor="b">
            <a:noAutofit/>
          </a:bodyPr>
          <a:lstStyle/>
          <a:p>
            <a:pPr algn="l"/>
            <a:r>
              <a:rPr lang="en-US" sz="2400" cap="all" dirty="0">
                <a:latin typeface="Calibri"/>
                <a:cs typeface="Calibri"/>
              </a:rPr>
              <a:t>Welcome to the 2022</a:t>
            </a:r>
            <a:br>
              <a:rPr lang="en-US" dirty="0"/>
            </a:br>
            <a:r>
              <a:rPr lang="en-US" sz="4000" b="1" cap="all" dirty="0">
                <a:latin typeface="Calibri"/>
                <a:cs typeface="Calibri"/>
              </a:rPr>
              <a:t>Combined Federal Campaign (CFC)</a:t>
            </a:r>
            <a:endParaRPr lang="en-US" sz="4000" dirty="0"/>
          </a:p>
        </p:txBody>
      </p:sp>
      <p:sp>
        <p:nvSpPr>
          <p:cNvPr id="5" name="Subtitle 4">
            <a:extLst>
              <a:ext uri="{FF2B5EF4-FFF2-40B4-BE49-F238E27FC236}">
                <a16:creationId xmlns:a16="http://schemas.microsoft.com/office/drawing/2014/main" id="{69DC946C-80EF-43FC-85DA-A0491A00EB88}"/>
              </a:ext>
            </a:extLst>
          </p:cNvPr>
          <p:cNvSpPr>
            <a:spLocks noGrp="1"/>
          </p:cNvSpPr>
          <p:nvPr>
            <p:ph type="subTitle" idx="4294967295"/>
          </p:nvPr>
        </p:nvSpPr>
        <p:spPr>
          <a:xfrm>
            <a:off x="1775604" y="5657844"/>
            <a:ext cx="6858000" cy="1198562"/>
          </a:xfrm>
        </p:spPr>
        <p:txBody>
          <a:bodyPr vert="horz" lIns="91440" tIns="45720" rIns="91440" bIns="45720" rtlCol="0" anchor="t">
            <a:normAutofit/>
          </a:bodyPr>
          <a:lstStyle/>
          <a:p>
            <a:pPr marL="0" indent="0" algn="r">
              <a:buNone/>
            </a:pPr>
            <a:r>
              <a:rPr lang="en-US" sz="2800" b="1" dirty="0">
                <a:solidFill>
                  <a:srgbClr val="58585B"/>
                </a:solidFill>
              </a:rPr>
              <a:t>National Campaign Dates:</a:t>
            </a:r>
            <a:endParaRPr lang="en-US" dirty="0"/>
          </a:p>
          <a:p>
            <a:pPr marL="0" indent="0" algn="r">
              <a:buNone/>
            </a:pPr>
            <a:r>
              <a:rPr lang="en-US" sz="2800" dirty="0">
                <a:solidFill>
                  <a:srgbClr val="58585B"/>
                </a:solidFill>
                <a:latin typeface="Calibri"/>
                <a:cs typeface="Calibri"/>
              </a:rPr>
              <a:t>Sept</a:t>
            </a:r>
            <a:r>
              <a:rPr lang="en-US" sz="2800" b="0" dirty="0">
                <a:solidFill>
                  <a:srgbClr val="58585B"/>
                </a:solidFill>
                <a:latin typeface="Calibri"/>
                <a:cs typeface="Calibri"/>
              </a:rPr>
              <a:t> 1, 2022 – </a:t>
            </a:r>
            <a:r>
              <a:rPr lang="en-US" sz="2800" dirty="0">
                <a:solidFill>
                  <a:srgbClr val="58585B"/>
                </a:solidFill>
                <a:latin typeface="Calibri"/>
                <a:cs typeface="Calibri"/>
              </a:rPr>
              <a:t>Jan</a:t>
            </a:r>
            <a:r>
              <a:rPr lang="en-US" sz="2800" b="0" dirty="0">
                <a:solidFill>
                  <a:srgbClr val="58585B"/>
                </a:solidFill>
                <a:latin typeface="Calibri"/>
                <a:cs typeface="Calibri"/>
              </a:rPr>
              <a:t> </a:t>
            </a:r>
            <a:r>
              <a:rPr lang="en-US" sz="2800" dirty="0">
                <a:solidFill>
                  <a:srgbClr val="58585B"/>
                </a:solidFill>
                <a:latin typeface="Calibri"/>
                <a:cs typeface="Calibri"/>
              </a:rPr>
              <a:t>14</a:t>
            </a:r>
            <a:r>
              <a:rPr lang="en-US" sz="2800" b="0" dirty="0">
                <a:solidFill>
                  <a:srgbClr val="58585B"/>
                </a:solidFill>
                <a:latin typeface="Calibri"/>
                <a:cs typeface="Calibri"/>
              </a:rPr>
              <a:t>, 2023</a:t>
            </a:r>
            <a:endParaRPr lang="en-US" sz="2800" b="0" baseline="30000" dirty="0">
              <a:solidFill>
                <a:srgbClr val="58585B"/>
              </a:solidFill>
              <a:latin typeface="Calibri"/>
              <a:cs typeface="Calibri"/>
            </a:endParaRPr>
          </a:p>
        </p:txBody>
      </p:sp>
    </p:spTree>
    <p:extLst>
      <p:ext uri="{BB962C8B-B14F-4D97-AF65-F5344CB8AC3E}">
        <p14:creationId xmlns:p14="http://schemas.microsoft.com/office/powerpoint/2010/main" val="457526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96EAE01-B503-7F7B-0B23-3139D3E585B7}"/>
              </a:ext>
            </a:extLst>
          </p:cNvPr>
          <p:cNvSpPr>
            <a:spLocks noGrp="1"/>
          </p:cNvSpPr>
          <p:nvPr>
            <p:ph type="title" idx="4294967295"/>
          </p:nvPr>
        </p:nvSpPr>
        <p:spPr>
          <a:xfrm>
            <a:off x="3737030" y="2361431"/>
            <a:ext cx="5406970" cy="121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514350" rtl="0" eaLnBrk="1" latinLnBrk="0" hangingPunct="1">
              <a:lnSpc>
                <a:spcPct val="108000"/>
              </a:lnSpc>
              <a:spcBef>
                <a:spcPct val="0"/>
              </a:spcBef>
              <a:buNone/>
              <a:defRPr sz="3300" b="0" kern="1200">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Calibri"/>
                <a:ea typeface="+mj-ea"/>
                <a:cs typeface="Calibri"/>
              </a:rPr>
              <a:t>The CFC needs </a:t>
            </a:r>
            <a:br>
              <a:rPr kumimoji="0" lang="en-US" sz="6600" b="0"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br>
            <a:r>
              <a:rPr kumimoji="0" lang="en-US" sz="8800" b="1" i="0" u="none" strike="noStrike" kern="1200" cap="none" spc="0" normalizeH="0" baseline="0" noProof="0" dirty="0">
                <a:ln>
                  <a:noFill/>
                </a:ln>
                <a:solidFill>
                  <a:schemeClr val="bg1"/>
                </a:solidFill>
                <a:effectLst/>
                <a:uLnTx/>
                <a:uFillTx/>
                <a:latin typeface="Calibri"/>
                <a:ea typeface="+mj-ea"/>
                <a:cs typeface="Calibri"/>
              </a:rPr>
              <a:t>YOU!</a:t>
            </a:r>
            <a:endParaRPr kumimoji="0" lang="en-US" sz="6600" b="0" i="0" u="none" strike="noStrike" kern="120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73626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124112-6276-39AF-05F8-ACE23C7BCF9A}"/>
              </a:ext>
            </a:extLst>
          </p:cNvPr>
          <p:cNvSpPr>
            <a:spLocks noGrp="1"/>
          </p:cNvSpPr>
          <p:nvPr>
            <p:ph type="ctrTitle"/>
          </p:nvPr>
        </p:nvSpPr>
        <p:spPr>
          <a:xfrm>
            <a:off x="831730" y="1838529"/>
            <a:ext cx="6858000" cy="1145078"/>
          </a:xfrm>
        </p:spPr>
        <p:txBody>
          <a:bodyPr/>
          <a:lstStyle/>
          <a:p>
            <a:r>
              <a:rPr lang="en-US" dirty="0"/>
              <a:t>HOW THE CFC WORKS</a:t>
            </a:r>
            <a:br>
              <a:rPr lang="en-US" sz="2800" dirty="0">
                <a:solidFill>
                  <a:srgbClr val="C00000"/>
                </a:solidFill>
              </a:rPr>
            </a:br>
            <a:r>
              <a:rPr lang="en-US" sz="2800" b="1" dirty="0">
                <a:solidFill>
                  <a:srgbClr val="C00000"/>
                </a:solidFill>
              </a:rPr>
              <a:t>-  FOR DONORS  - </a:t>
            </a:r>
            <a:endParaRPr lang="en-US" b="1" dirty="0">
              <a:solidFill>
                <a:srgbClr val="C00000"/>
              </a:solidFill>
            </a:endParaRPr>
          </a:p>
        </p:txBody>
      </p:sp>
      <p:sp>
        <p:nvSpPr>
          <p:cNvPr id="6" name="TextBox 5">
            <a:extLst>
              <a:ext uri="{FF2B5EF4-FFF2-40B4-BE49-F238E27FC236}">
                <a16:creationId xmlns:a16="http://schemas.microsoft.com/office/drawing/2014/main" id="{7317F5CF-4932-2915-64E6-9EDF6156C81B}"/>
              </a:ext>
            </a:extLst>
          </p:cNvPr>
          <p:cNvSpPr txBox="1"/>
          <p:nvPr/>
        </p:nvSpPr>
        <p:spPr>
          <a:xfrm>
            <a:off x="2375327" y="3336024"/>
            <a:ext cx="3869830" cy="2462213"/>
          </a:xfrm>
          <a:prstGeom prst="rect">
            <a:avLst/>
          </a:prstGeom>
          <a:noFill/>
        </p:spPr>
        <p:txBody>
          <a:bodyPr wrap="square" rtlCol="0">
            <a:spAutoFit/>
          </a:bodyPr>
          <a:lstStyle/>
          <a:p>
            <a:pPr marL="342900" indent="-342900">
              <a:spcAft>
                <a:spcPts val="4200"/>
              </a:spcAft>
              <a:buAutoNum type="arabicPeriod"/>
            </a:pPr>
            <a:r>
              <a:rPr lang="en-US" sz="2800" b="1" dirty="0">
                <a:solidFill>
                  <a:srgbClr val="003479"/>
                </a:solidFill>
              </a:rPr>
              <a:t> CHOOSE YOUR CAUSE</a:t>
            </a:r>
          </a:p>
          <a:p>
            <a:pPr marL="342900" indent="-342900">
              <a:spcAft>
                <a:spcPts val="4200"/>
              </a:spcAft>
              <a:buAutoNum type="arabicPeriod"/>
            </a:pPr>
            <a:r>
              <a:rPr lang="en-US" sz="2800" b="1" dirty="0">
                <a:solidFill>
                  <a:srgbClr val="003479"/>
                </a:solidFill>
              </a:rPr>
              <a:t> MAKE YOUR PLEDGE</a:t>
            </a:r>
          </a:p>
          <a:p>
            <a:pPr marL="342900" indent="-342900">
              <a:spcAft>
                <a:spcPts val="4200"/>
              </a:spcAft>
              <a:buAutoNum type="arabicPeriod"/>
            </a:pPr>
            <a:r>
              <a:rPr lang="en-US" sz="2800" b="1" dirty="0">
                <a:solidFill>
                  <a:srgbClr val="003479"/>
                </a:solidFill>
              </a:rPr>
              <a:t> CHANGE THE WOLRD</a:t>
            </a:r>
          </a:p>
        </p:txBody>
      </p:sp>
      <p:pic>
        <p:nvPicPr>
          <p:cNvPr id="14" name="Picture 13" descr="Icon of a heart">
            <a:extLst>
              <a:ext uri="{FF2B5EF4-FFF2-40B4-BE49-F238E27FC236}">
                <a16:creationId xmlns:a16="http://schemas.microsoft.com/office/drawing/2014/main" id="{48C934DB-4355-1530-F506-6C37C1638519}"/>
              </a:ext>
            </a:extLst>
          </p:cNvPr>
          <p:cNvPicPr>
            <a:picLocks noChangeAspect="1"/>
          </p:cNvPicPr>
          <p:nvPr/>
        </p:nvPicPr>
        <p:blipFill>
          <a:blip r:embed="rId3"/>
          <a:stretch>
            <a:fillRect/>
          </a:stretch>
        </p:blipFill>
        <p:spPr>
          <a:xfrm>
            <a:off x="6325656" y="3153870"/>
            <a:ext cx="861137" cy="823719"/>
          </a:xfrm>
          <a:prstGeom prst="rect">
            <a:avLst/>
          </a:prstGeom>
        </p:spPr>
      </p:pic>
      <p:pic>
        <p:nvPicPr>
          <p:cNvPr id="13" name="Picture 12" descr="Icons of a computer with GiveCFC.org">
            <a:extLst>
              <a:ext uri="{FF2B5EF4-FFF2-40B4-BE49-F238E27FC236}">
                <a16:creationId xmlns:a16="http://schemas.microsoft.com/office/drawing/2014/main" id="{4879F1CB-0E0D-D77A-5B20-C8DCFE3E678A}"/>
              </a:ext>
            </a:extLst>
          </p:cNvPr>
          <p:cNvPicPr>
            <a:picLocks noChangeAspect="1"/>
          </p:cNvPicPr>
          <p:nvPr/>
        </p:nvPicPr>
        <p:blipFill>
          <a:blip r:embed="rId4"/>
          <a:stretch>
            <a:fillRect/>
          </a:stretch>
        </p:blipFill>
        <p:spPr>
          <a:xfrm>
            <a:off x="6158390" y="4039030"/>
            <a:ext cx="1033364" cy="981692"/>
          </a:xfrm>
          <a:prstGeom prst="rect">
            <a:avLst/>
          </a:prstGeom>
        </p:spPr>
      </p:pic>
      <p:pic>
        <p:nvPicPr>
          <p:cNvPr id="17" name="Picture 16" descr="Icon of a world">
            <a:extLst>
              <a:ext uri="{FF2B5EF4-FFF2-40B4-BE49-F238E27FC236}">
                <a16:creationId xmlns:a16="http://schemas.microsoft.com/office/drawing/2014/main" id="{B45688AB-93AD-6AC4-6006-A54F7DEC1FEF}"/>
              </a:ext>
            </a:extLst>
          </p:cNvPr>
          <p:cNvPicPr>
            <a:picLocks noChangeAspect="1"/>
          </p:cNvPicPr>
          <p:nvPr/>
        </p:nvPicPr>
        <p:blipFill>
          <a:blip r:embed="rId5"/>
          <a:stretch>
            <a:fillRect/>
          </a:stretch>
        </p:blipFill>
        <p:spPr>
          <a:xfrm>
            <a:off x="6417153" y="5124402"/>
            <a:ext cx="678145" cy="710881"/>
          </a:xfrm>
          <a:prstGeom prst="rect">
            <a:avLst/>
          </a:prstGeom>
        </p:spPr>
      </p:pic>
    </p:spTree>
    <p:extLst>
      <p:ext uri="{BB962C8B-B14F-4D97-AF65-F5344CB8AC3E}">
        <p14:creationId xmlns:p14="http://schemas.microsoft.com/office/powerpoint/2010/main" val="9970309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D9A3C-57B7-9784-6087-86DB01036426}"/>
              </a:ext>
            </a:extLst>
          </p:cNvPr>
          <p:cNvSpPr>
            <a:spLocks noGrp="1"/>
          </p:cNvSpPr>
          <p:nvPr>
            <p:ph type="title"/>
          </p:nvPr>
        </p:nvSpPr>
        <p:spPr>
          <a:xfrm>
            <a:off x="3161488" y="261250"/>
            <a:ext cx="5167415" cy="1071062"/>
          </a:xfrm>
        </p:spPr>
        <p:txBody>
          <a:bodyPr/>
          <a:lstStyle/>
          <a:p>
            <a:r>
              <a:rPr lang="en-US" dirty="0"/>
              <a:t>HOW YOU CAN HELP</a:t>
            </a:r>
            <a:br>
              <a:rPr lang="en-US" dirty="0"/>
            </a:br>
            <a:r>
              <a:rPr lang="en-US" sz="2400" dirty="0"/>
              <a:t>Example 1</a:t>
            </a:r>
            <a:endParaRPr lang="en-US" dirty="0"/>
          </a:p>
        </p:txBody>
      </p:sp>
      <p:pic>
        <p:nvPicPr>
          <p:cNvPr id="2" name="Picture 2" descr="Dollar statement with $20 removes a pound of trash from the ocean with an icon of a boat in water">
            <a:extLst>
              <a:ext uri="{FF2B5EF4-FFF2-40B4-BE49-F238E27FC236}">
                <a16:creationId xmlns:a16="http://schemas.microsoft.com/office/drawing/2014/main" id="{0A80508D-4E47-C751-25A1-5F343EAB0737}"/>
              </a:ext>
            </a:extLst>
          </p:cNvPr>
          <p:cNvPicPr>
            <a:picLocks noChangeAspect="1"/>
          </p:cNvPicPr>
          <p:nvPr/>
        </p:nvPicPr>
        <p:blipFill rotWithShape="1">
          <a:blip r:embed="rId3"/>
          <a:srcRect t="3468" r="236" b="289"/>
          <a:stretch/>
        </p:blipFill>
        <p:spPr>
          <a:xfrm>
            <a:off x="1273833" y="1518015"/>
            <a:ext cx="6610716" cy="5231044"/>
          </a:xfrm>
          <a:prstGeom prst="rect">
            <a:avLst/>
          </a:prstGeom>
        </p:spPr>
      </p:pic>
    </p:spTree>
    <p:extLst>
      <p:ext uri="{BB962C8B-B14F-4D97-AF65-F5344CB8AC3E}">
        <p14:creationId xmlns:p14="http://schemas.microsoft.com/office/powerpoint/2010/main" val="31047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2ADBE-5565-3DC8-FEFA-EE8F9E258011}"/>
              </a:ext>
            </a:extLst>
          </p:cNvPr>
          <p:cNvSpPr txBox="1">
            <a:spLocks noGrp="1"/>
          </p:cNvSpPr>
          <p:nvPr>
            <p:ph type="title" idx="4294967295"/>
          </p:nvPr>
        </p:nvSpPr>
        <p:spPr>
          <a:xfrm>
            <a:off x="285751" y="1807697"/>
            <a:ext cx="8305800" cy="663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ctr" defTabSz="514350" rtl="0" eaLnBrk="1" latinLnBrk="0" hangingPunct="1">
              <a:lnSpc>
                <a:spcPct val="108000"/>
              </a:lnSpc>
              <a:spcBef>
                <a:spcPct val="0"/>
              </a:spcBef>
              <a:buNone/>
              <a:defRPr sz="3600" b="0" kern="1200">
                <a:solidFill>
                  <a:srgbClr val="003479"/>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514350" rtl="0" eaLnBrk="1" fontAlgn="auto" latinLnBrk="0" hangingPunct="1">
              <a:lnSpc>
                <a:spcPct val="108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3479"/>
                </a:solidFill>
                <a:effectLst/>
                <a:uLnTx/>
                <a:uFillTx/>
                <a:latin typeface="Calibri"/>
                <a:ea typeface="Open Sans"/>
                <a:cs typeface="Calibri"/>
              </a:rPr>
              <a:t>WHY THE CFC?</a:t>
            </a:r>
            <a:endParaRPr kumimoji="0" lang="en-US" sz="3600" b="0" i="0" u="none" strike="noStrike" kern="1200" cap="none" spc="0" normalizeH="0" baseline="0" noProof="0" dirty="0">
              <a:ln>
                <a:noFill/>
              </a:ln>
              <a:solidFill>
                <a:srgbClr val="003479"/>
              </a:solidFill>
              <a:effectLst/>
              <a:uLnTx/>
              <a:uFillTx/>
              <a:latin typeface="Calibri" panose="020F0502020204030204" pitchFamily="34" charset="0"/>
              <a:ea typeface="+mj-ea"/>
              <a:cs typeface="Calibri" panose="020F0502020204030204" pitchFamily="34" charset="0"/>
            </a:endParaRPr>
          </a:p>
        </p:txBody>
      </p:sp>
      <p:pic>
        <p:nvPicPr>
          <p:cNvPr id="2" name="Picture 5" descr="Images screenshot of why to give through the CFC. 1 ayroll Deduction 2 Give to Multiple Charities 3 Collective Impact.">
            <a:extLst>
              <a:ext uri="{FF2B5EF4-FFF2-40B4-BE49-F238E27FC236}">
                <a16:creationId xmlns:a16="http://schemas.microsoft.com/office/drawing/2014/main" id="{A9CBACA6-B704-654E-9259-BE9EA24A6E14}"/>
              </a:ext>
            </a:extLst>
          </p:cNvPr>
          <p:cNvPicPr>
            <a:picLocks noChangeAspect="1"/>
          </p:cNvPicPr>
          <p:nvPr/>
        </p:nvPicPr>
        <p:blipFill>
          <a:blip r:embed="rId3"/>
          <a:stretch>
            <a:fillRect/>
          </a:stretch>
        </p:blipFill>
        <p:spPr>
          <a:xfrm>
            <a:off x="366104" y="2701972"/>
            <a:ext cx="8411642" cy="2082818"/>
          </a:xfrm>
          <a:prstGeom prst="rect">
            <a:avLst/>
          </a:prstGeom>
        </p:spPr>
      </p:pic>
    </p:spTree>
    <p:extLst>
      <p:ext uri="{BB962C8B-B14F-4D97-AF65-F5344CB8AC3E}">
        <p14:creationId xmlns:p14="http://schemas.microsoft.com/office/powerpoint/2010/main" val="3988988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4888-0D34-4866-9A6C-12E0A13CC13B}"/>
              </a:ext>
            </a:extLst>
          </p:cNvPr>
          <p:cNvSpPr>
            <a:spLocks noGrp="1"/>
          </p:cNvSpPr>
          <p:nvPr>
            <p:ph type="title"/>
          </p:nvPr>
        </p:nvSpPr>
        <p:spPr/>
        <p:txBody>
          <a:bodyPr wrap="square" anchor="ctr">
            <a:normAutofit fontScale="90000"/>
          </a:bodyPr>
          <a:lstStyle/>
          <a:p>
            <a:pPr>
              <a:lnSpc>
                <a:spcPct val="98000"/>
              </a:lnSpc>
            </a:pPr>
            <a:r>
              <a:rPr lang="en-US" sz="4000" cap="all" dirty="0">
                <a:latin typeface="Calibri"/>
                <a:ea typeface="Open Sans"/>
                <a:cs typeface="Calibri"/>
              </a:rPr>
              <a:t>THE CFC IMPACT</a:t>
            </a:r>
          </a:p>
        </p:txBody>
      </p:sp>
      <p:sp>
        <p:nvSpPr>
          <p:cNvPr id="8" name="TextBox 7">
            <a:extLst>
              <a:ext uri="{FF2B5EF4-FFF2-40B4-BE49-F238E27FC236}">
                <a16:creationId xmlns:a16="http://schemas.microsoft.com/office/drawing/2014/main" id="{BD6AEE4A-725F-7F62-64E6-602A35318910}"/>
              </a:ext>
            </a:extLst>
          </p:cNvPr>
          <p:cNvSpPr txBox="1"/>
          <p:nvPr/>
        </p:nvSpPr>
        <p:spPr>
          <a:xfrm>
            <a:off x="347011" y="3343619"/>
            <a:ext cx="2499527" cy="1222322"/>
          </a:xfrm>
          <a:prstGeom prst="rect">
            <a:avLst/>
          </a:prstGeom>
          <a:noFill/>
        </p:spPr>
        <p:txBody>
          <a:bodyPr wrap="square" rtlCol="0">
            <a:spAutoFit/>
          </a:bodyPr>
          <a:lstStyle/>
          <a:p>
            <a:pPr algn="ctr">
              <a:lnSpc>
                <a:spcPts val="3000"/>
              </a:lnSpc>
              <a:spcAft>
                <a:spcPts val="2400"/>
              </a:spcAft>
            </a:pPr>
            <a:r>
              <a:rPr lang="en-US" sz="7200" b="1">
                <a:solidFill>
                  <a:srgbClr val="003479"/>
                </a:solidFill>
              </a:rPr>
              <a:t>$78.1 </a:t>
            </a:r>
          </a:p>
          <a:p>
            <a:pPr algn="ctr">
              <a:lnSpc>
                <a:spcPts val="3000"/>
              </a:lnSpc>
              <a:spcAft>
                <a:spcPts val="2400"/>
              </a:spcAft>
            </a:pPr>
            <a:r>
              <a:rPr lang="en-US" sz="4400">
                <a:solidFill>
                  <a:srgbClr val="58585B"/>
                </a:solidFill>
              </a:rPr>
              <a:t>MILLION</a:t>
            </a:r>
          </a:p>
        </p:txBody>
      </p:sp>
      <p:sp>
        <p:nvSpPr>
          <p:cNvPr id="9" name="TextBox 8">
            <a:extLst>
              <a:ext uri="{FF2B5EF4-FFF2-40B4-BE49-F238E27FC236}">
                <a16:creationId xmlns:a16="http://schemas.microsoft.com/office/drawing/2014/main" id="{6EB7D7BE-5D17-949B-BC8F-A1DAE1B082B3}"/>
              </a:ext>
            </a:extLst>
          </p:cNvPr>
          <p:cNvSpPr txBox="1"/>
          <p:nvPr/>
        </p:nvSpPr>
        <p:spPr>
          <a:xfrm>
            <a:off x="2757426" y="3294573"/>
            <a:ext cx="2961118" cy="1607043"/>
          </a:xfrm>
          <a:prstGeom prst="rect">
            <a:avLst/>
          </a:prstGeom>
          <a:noFill/>
        </p:spPr>
        <p:txBody>
          <a:bodyPr wrap="square" rtlCol="0">
            <a:spAutoFit/>
          </a:bodyPr>
          <a:lstStyle/>
          <a:p>
            <a:pPr algn="ctr">
              <a:lnSpc>
                <a:spcPts val="3000"/>
              </a:lnSpc>
              <a:spcAft>
                <a:spcPts val="2400"/>
              </a:spcAft>
            </a:pPr>
            <a:r>
              <a:rPr lang="en-US" sz="7200" b="1" dirty="0">
                <a:solidFill>
                  <a:srgbClr val="AC1A2F"/>
                </a:solidFill>
              </a:rPr>
              <a:t>80,000</a:t>
            </a:r>
            <a:endParaRPr lang="en-US" sz="8800" b="1" dirty="0">
              <a:solidFill>
                <a:srgbClr val="AC1A2F"/>
              </a:solidFill>
            </a:endParaRPr>
          </a:p>
          <a:p>
            <a:pPr algn="ctr">
              <a:lnSpc>
                <a:spcPts val="3000"/>
              </a:lnSpc>
              <a:spcAft>
                <a:spcPts val="2400"/>
              </a:spcAft>
            </a:pPr>
            <a:r>
              <a:rPr lang="en-US" sz="4400" dirty="0">
                <a:solidFill>
                  <a:srgbClr val="58585B"/>
                </a:solidFill>
              </a:rPr>
              <a:t>VOLUNTEER  HOURS</a:t>
            </a:r>
          </a:p>
        </p:txBody>
      </p:sp>
      <p:sp>
        <p:nvSpPr>
          <p:cNvPr id="11" name="TextBox 10">
            <a:extLst>
              <a:ext uri="{FF2B5EF4-FFF2-40B4-BE49-F238E27FC236}">
                <a16:creationId xmlns:a16="http://schemas.microsoft.com/office/drawing/2014/main" id="{DCC5B342-421E-22F0-AB6E-8EDACE016886}"/>
              </a:ext>
            </a:extLst>
          </p:cNvPr>
          <p:cNvSpPr txBox="1"/>
          <p:nvPr/>
        </p:nvSpPr>
        <p:spPr>
          <a:xfrm>
            <a:off x="5630432" y="3295200"/>
            <a:ext cx="2961119" cy="1235851"/>
          </a:xfrm>
          <a:prstGeom prst="rect">
            <a:avLst/>
          </a:prstGeom>
          <a:noFill/>
        </p:spPr>
        <p:txBody>
          <a:bodyPr wrap="square" rtlCol="0">
            <a:spAutoFit/>
          </a:bodyPr>
          <a:lstStyle/>
          <a:p>
            <a:pPr algn="ctr">
              <a:lnSpc>
                <a:spcPts val="3000"/>
              </a:lnSpc>
              <a:spcAft>
                <a:spcPts val="2400"/>
              </a:spcAft>
            </a:pPr>
            <a:r>
              <a:rPr lang="en-US" sz="7200" b="1">
                <a:solidFill>
                  <a:srgbClr val="003479"/>
                </a:solidFill>
              </a:rPr>
              <a:t>5,000+</a:t>
            </a:r>
            <a:endParaRPr lang="en-US" sz="6600" b="1">
              <a:solidFill>
                <a:srgbClr val="58585B"/>
              </a:solidFill>
            </a:endParaRPr>
          </a:p>
          <a:p>
            <a:pPr algn="ctr">
              <a:lnSpc>
                <a:spcPts val="3000"/>
              </a:lnSpc>
              <a:spcAft>
                <a:spcPts val="2400"/>
              </a:spcAft>
            </a:pPr>
            <a:r>
              <a:rPr lang="en-US" sz="4800">
                <a:solidFill>
                  <a:srgbClr val="58585B"/>
                </a:solidFill>
              </a:rPr>
              <a:t>CHARITIES</a:t>
            </a:r>
          </a:p>
        </p:txBody>
      </p:sp>
    </p:spTree>
    <p:extLst>
      <p:ext uri="{BB962C8B-B14F-4D97-AF65-F5344CB8AC3E}">
        <p14:creationId xmlns:p14="http://schemas.microsoft.com/office/powerpoint/2010/main" val="12815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580CDDB-B93F-F279-7738-F8914B6C33FD}"/>
              </a:ext>
            </a:extLst>
          </p:cNvPr>
          <p:cNvSpPr>
            <a:spLocks noGrp="1"/>
          </p:cNvSpPr>
          <p:nvPr>
            <p:ph type="title"/>
          </p:nvPr>
        </p:nvSpPr>
        <p:spPr>
          <a:xfrm>
            <a:off x="3161488" y="261250"/>
            <a:ext cx="5167415" cy="1071062"/>
          </a:xfrm>
        </p:spPr>
        <p:txBody>
          <a:bodyPr/>
          <a:lstStyle/>
          <a:p>
            <a:r>
              <a:rPr lang="en-US" dirty="0"/>
              <a:t>HOW YOU CAN HELP</a:t>
            </a:r>
            <a:br>
              <a:rPr lang="en-US" dirty="0"/>
            </a:br>
            <a:r>
              <a:rPr lang="en-US" sz="2400" dirty="0"/>
              <a:t>Example 2</a:t>
            </a:r>
            <a:endParaRPr lang="en-US" dirty="0"/>
          </a:p>
        </p:txBody>
      </p:sp>
      <p:pic>
        <p:nvPicPr>
          <p:cNvPr id="4" name="Picture 4" descr="$25 dollar statement, outfits a firefighter with a protective helmet with icons of fire fighting equipment.">
            <a:extLst>
              <a:ext uri="{FF2B5EF4-FFF2-40B4-BE49-F238E27FC236}">
                <a16:creationId xmlns:a16="http://schemas.microsoft.com/office/drawing/2014/main" id="{F20BBC2F-F555-4FC7-2DFB-F2178AFCE892}"/>
              </a:ext>
            </a:extLst>
          </p:cNvPr>
          <p:cNvPicPr>
            <a:picLocks noChangeAspect="1"/>
          </p:cNvPicPr>
          <p:nvPr/>
        </p:nvPicPr>
        <p:blipFill rotWithShape="1">
          <a:blip r:embed="rId3"/>
          <a:srcRect t="4913" r="240" b="289"/>
          <a:stretch/>
        </p:blipFill>
        <p:spPr>
          <a:xfrm>
            <a:off x="1403230" y="1710299"/>
            <a:ext cx="6337550" cy="5005223"/>
          </a:xfrm>
          <a:prstGeom prst="rect">
            <a:avLst/>
          </a:prstGeom>
        </p:spPr>
      </p:pic>
    </p:spTree>
    <p:extLst>
      <p:ext uri="{BB962C8B-B14F-4D97-AF65-F5344CB8AC3E}">
        <p14:creationId xmlns:p14="http://schemas.microsoft.com/office/powerpoint/2010/main" val="23564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AB40488-3B42-CF83-6CA0-52804946CD18}"/>
              </a:ext>
            </a:extLst>
          </p:cNvPr>
          <p:cNvSpPr>
            <a:spLocks noGrp="1"/>
          </p:cNvSpPr>
          <p:nvPr>
            <p:ph type="title"/>
          </p:nvPr>
        </p:nvSpPr>
        <p:spPr>
          <a:xfrm>
            <a:off x="2914651" y="215525"/>
            <a:ext cx="5719763" cy="1261307"/>
          </a:xfrm>
        </p:spPr>
        <p:txBody>
          <a:bodyPr/>
          <a:lstStyle/>
          <a:p>
            <a:r>
              <a:rPr lang="en-US" b="1" dirty="0">
                <a:latin typeface="Calibri"/>
                <a:ea typeface="Open Sans"/>
                <a:cs typeface="Calibri"/>
              </a:rPr>
              <a:t>HOW TO GIVE</a:t>
            </a:r>
            <a:r>
              <a:rPr lang="en-US" dirty="0">
                <a:latin typeface="Calibri"/>
                <a:ea typeface="Open Sans"/>
                <a:cs typeface="Calibri"/>
              </a:rPr>
              <a:t>: ONLINE PLEDGE PORTAL</a:t>
            </a:r>
          </a:p>
        </p:txBody>
      </p:sp>
      <p:pic>
        <p:nvPicPr>
          <p:cNvPr id="8" name="Picture 128" descr="Screenshot of the GiveCFC.org home banner, showing the blue &quot;donate&quot; button.">
            <a:extLst>
              <a:ext uri="{FF2B5EF4-FFF2-40B4-BE49-F238E27FC236}">
                <a16:creationId xmlns:a16="http://schemas.microsoft.com/office/drawing/2014/main" id="{E5E51DD7-755C-4E4E-859E-841116F5F3F7}"/>
              </a:ext>
            </a:extLst>
          </p:cNvPr>
          <p:cNvPicPr>
            <a:picLocks noChangeAspect="1"/>
          </p:cNvPicPr>
          <p:nvPr/>
        </p:nvPicPr>
        <p:blipFill>
          <a:blip r:embed="rId3"/>
          <a:stretch>
            <a:fillRect/>
          </a:stretch>
        </p:blipFill>
        <p:spPr>
          <a:xfrm>
            <a:off x="842514" y="1713389"/>
            <a:ext cx="7458973" cy="4351373"/>
          </a:xfrm>
          <a:prstGeom prst="rect">
            <a:avLst/>
          </a:prstGeom>
          <a:ln>
            <a:solidFill>
              <a:srgbClr val="003479"/>
            </a:solidFill>
          </a:ln>
        </p:spPr>
      </p:pic>
      <p:grpSp>
        <p:nvGrpSpPr>
          <p:cNvPr id="2" name="Group 1" descr="Red arrow pointing to &quot;donate&quot; with a red circle around it">
            <a:extLst>
              <a:ext uri="{FF2B5EF4-FFF2-40B4-BE49-F238E27FC236}">
                <a16:creationId xmlns:a16="http://schemas.microsoft.com/office/drawing/2014/main" id="{81BC5D1B-8C23-7285-6E6F-0B813C36E7CB}"/>
              </a:ext>
            </a:extLst>
          </p:cNvPr>
          <p:cNvGrpSpPr/>
          <p:nvPr/>
        </p:nvGrpSpPr>
        <p:grpSpPr>
          <a:xfrm>
            <a:off x="6182363" y="982540"/>
            <a:ext cx="2001229" cy="1529184"/>
            <a:chOff x="6182363" y="982540"/>
            <a:chExt cx="2001229" cy="1529184"/>
          </a:xfrm>
        </p:grpSpPr>
        <p:sp>
          <p:nvSpPr>
            <p:cNvPr id="10" name="Oval 9" descr="Red oval circling &quot;donate&quot;">
              <a:extLst>
                <a:ext uri="{FF2B5EF4-FFF2-40B4-BE49-F238E27FC236}">
                  <a16:creationId xmlns:a16="http://schemas.microsoft.com/office/drawing/2014/main" id="{56F7337B-5F5F-058A-0613-E866C931774A}"/>
                </a:ext>
              </a:extLst>
            </p:cNvPr>
            <p:cNvSpPr/>
            <p:nvPr/>
          </p:nvSpPr>
          <p:spPr>
            <a:xfrm>
              <a:off x="6314536" y="1476555"/>
              <a:ext cx="1869056" cy="10351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descr="Red arrow pointing to &quot;donate&quot;">
              <a:extLst>
                <a:ext uri="{FF2B5EF4-FFF2-40B4-BE49-F238E27FC236}">
                  <a16:creationId xmlns:a16="http://schemas.microsoft.com/office/drawing/2014/main" id="{D5CC0ABE-0697-E75A-7013-8DAB99E6400F}"/>
                </a:ext>
              </a:extLst>
            </p:cNvPr>
            <p:cNvSpPr/>
            <p:nvPr/>
          </p:nvSpPr>
          <p:spPr>
            <a:xfrm rot="2760000">
              <a:off x="6096099" y="1068804"/>
              <a:ext cx="905774" cy="73324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EC66720A-1C47-4A93-6ACF-D249DC07BE60}"/>
              </a:ext>
            </a:extLst>
          </p:cNvPr>
          <p:cNvSpPr>
            <a:spLocks noGrp="1"/>
          </p:cNvSpPr>
          <p:nvPr>
            <p:ph type="sldNum" sz="quarter" idx="4"/>
          </p:nvPr>
        </p:nvSpPr>
        <p:spPr/>
        <p:txBody>
          <a:bodyPr/>
          <a:lstStyle/>
          <a:p>
            <a:r>
              <a:rPr lang="en-US" dirty="0"/>
              <a:t> </a:t>
            </a:r>
            <a:fld id="{EC8279D4-E393-4507-ADCD-AB40A01B7779}" type="slidenum">
              <a:rPr lang="en-US" smtClean="0"/>
              <a:pPr/>
              <a:t>9</a:t>
            </a:fld>
            <a:endParaRPr lang="en-US" dirty="0"/>
          </a:p>
        </p:txBody>
      </p:sp>
    </p:spTree>
    <p:extLst>
      <p:ext uri="{BB962C8B-B14F-4D97-AF65-F5344CB8AC3E}">
        <p14:creationId xmlns:p14="http://schemas.microsoft.com/office/powerpoint/2010/main" val="2210524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CFC2021">
  <a:themeElements>
    <a:clrScheme name="2021 CFC">
      <a:dk1>
        <a:sysClr val="windowText" lastClr="000000"/>
      </a:dk1>
      <a:lt1>
        <a:srgbClr val="FFFFFF"/>
      </a:lt1>
      <a:dk2>
        <a:srgbClr val="003479"/>
      </a:dk2>
      <a:lt2>
        <a:srgbClr val="FFFFFF"/>
      </a:lt2>
      <a:accent1>
        <a:srgbClr val="003479"/>
      </a:accent1>
      <a:accent2>
        <a:srgbClr val="AC1A2F"/>
      </a:accent2>
      <a:accent3>
        <a:srgbClr val="58595B"/>
      </a:accent3>
      <a:accent4>
        <a:srgbClr val="003479"/>
      </a:accent4>
      <a:accent5>
        <a:srgbClr val="AC1A2F"/>
      </a:accent5>
      <a:accent6>
        <a:srgbClr val="58595B"/>
      </a:accent6>
      <a:hlink>
        <a:srgbClr val="003479"/>
      </a:hlink>
      <a:folHlink>
        <a:srgbClr val="0034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CFC PowerPoint Template.potx" id="{0049E4FC-3EC9-43EB-A30B-F903E5405C88}" vid="{CF44BAEE-9F7F-45EE-821C-3359D996F6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5D00E07123C4CB9726F71C9D9832D" ma:contentTypeVersion="16" ma:contentTypeDescription="Create a new document." ma:contentTypeScope="" ma:versionID="d2444f083675475227a32338e57c7283">
  <xsd:schema xmlns:xsd="http://www.w3.org/2001/XMLSchema" xmlns:xs="http://www.w3.org/2001/XMLSchema" xmlns:p="http://schemas.microsoft.com/office/2006/metadata/properties" xmlns:ns2="89d82ca0-858d-4636-a21b-636ba3472196" xmlns:ns3="deab88ba-16a6-4027-9999-3aac79529d4e" targetNamespace="http://schemas.microsoft.com/office/2006/metadata/properties" ma:root="true" ma:fieldsID="aea458d569a201302dc4b7aea362dee9" ns2:_="" ns3:_="">
    <xsd:import namespace="89d82ca0-858d-4636-a21b-636ba3472196"/>
    <xsd:import namespace="deab88ba-16a6-4027-9999-3aac79529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82ca0-858d-4636-a21b-636ba3472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cc3a38-7b5e-48d3-9138-173a8d0869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ab88ba-16a6-4027-9999-3aac79529d4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a325b7e-0b80-4a63-8dcf-aa1ee425a6d8}" ma:internalName="TaxCatchAll" ma:showField="CatchAllData" ma:web="deab88ba-16a6-4027-9999-3aac79529d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89d82ca0-858d-4636-a21b-636ba3472196" xsi:nil="true"/>
    <TaxCatchAll xmlns="deab88ba-16a6-4027-9999-3aac79529d4e" xsi:nil="true"/>
    <lcf76f155ced4ddcb4097134ff3c332f xmlns="89d82ca0-858d-4636-a21b-636ba347219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D0B55C-10FA-4007-83E3-CBB3D2328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82ca0-858d-4636-a21b-636ba3472196"/>
    <ds:schemaRef ds:uri="deab88ba-16a6-4027-9999-3aac79529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0C16B5-1C87-4302-85B4-265309B56696}">
  <ds:schemaRefs>
    <ds:schemaRef ds:uri="http://schemas.microsoft.com/sharepoint/v3/contenttype/forms"/>
  </ds:schemaRefs>
</ds:datastoreItem>
</file>

<file path=customXml/itemProps3.xml><?xml version="1.0" encoding="utf-8"?>
<ds:datastoreItem xmlns:ds="http://schemas.openxmlformats.org/officeDocument/2006/customXml" ds:itemID="{C504229F-F099-4DE4-9718-8B0FD33C00BC}">
  <ds:schemaRefs>
    <ds:schemaRef ds:uri="http://schemas.microsoft.com/office/2006/metadata/properties"/>
    <ds:schemaRef ds:uri="http://purl.org/dc/dcmitype/"/>
    <ds:schemaRef ds:uri="89d82ca0-858d-4636-a21b-636ba3472196"/>
    <ds:schemaRef ds:uri="http://purl.org/dc/terms/"/>
    <ds:schemaRef ds:uri="http://schemas.openxmlformats.org/package/2006/metadata/core-properties"/>
    <ds:schemaRef ds:uri="http://schemas.microsoft.com/office/infopath/2007/PartnerControls"/>
    <ds:schemaRef ds:uri="http://purl.org/dc/elements/1.1/"/>
    <ds:schemaRef ds:uri="deab88ba-16a6-4027-9999-3aac79529d4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ThemeCFC2021</Template>
  <TotalTime>180</TotalTime>
  <Words>1199</Words>
  <Application>Microsoft Office PowerPoint</Application>
  <PresentationFormat>On-screen Show (4:3)</PresentationFormat>
  <Paragraphs>93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Open Sans Regular</vt:lpstr>
      <vt:lpstr>ThemeCFC2021</vt:lpstr>
      <vt:lpstr>How to use this briefing:</vt:lpstr>
      <vt:lpstr>Welcome to the 2022 Combined Federal Campaign (CFC)</vt:lpstr>
      <vt:lpstr>The CFC needs  YOU!</vt:lpstr>
      <vt:lpstr>HOW THE CFC WORKS -  FOR DONORS  - </vt:lpstr>
      <vt:lpstr>HOW YOU CAN HELP Example 1</vt:lpstr>
      <vt:lpstr>WHY THE CFC?</vt:lpstr>
      <vt:lpstr>THE CFC IMPACT</vt:lpstr>
      <vt:lpstr>HOW YOU CAN HELP Example 2</vt:lpstr>
      <vt:lpstr>HOW TO GIVE: ONLINE PLEDGE PORTAL</vt:lpstr>
      <vt:lpstr>How to Give: CFC Giving Mobile App </vt:lpstr>
      <vt:lpstr>How to Give: Paper Pledge Form </vt:lpstr>
      <vt:lpstr>HOW YOU CAN HELP Example 3</vt:lpstr>
      <vt:lpstr>Thank you for being the face of change.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Combined Federal Campaign</dc:subject>
  <dc:creator>Microsoft Office User</dc:creator>
  <cp:keywords>Combined Federal Campaign, PowerPoint</cp:keywords>
  <dc:description/>
  <cp:lastModifiedBy>Danielle Byrd</cp:lastModifiedBy>
  <cp:revision>480</cp:revision>
  <dcterms:created xsi:type="dcterms:W3CDTF">2021-06-01T20:55:31Z</dcterms:created>
  <dcterms:modified xsi:type="dcterms:W3CDTF">2022-08-02T13:00:05Z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0x010100E235D00E07123C4CB9726F71C9D9832D</vt:lpwstr>
  </property>
  <property fmtid="{D5CDD505-2E9C-101B-9397-08002B2CF9AE}" pid="3" name="xd_Signature">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igrationWizId">
    <vt:lpwstr>af71d0f4-e401-4dc9-9fa2-da6ed16dfe7c</vt:lpwstr>
  </property>
  <property fmtid="{D5CDD505-2E9C-101B-9397-08002B2CF9AE}" pid="10" name="MediaServiceImageTags">
    <vt:lpwstr/>
  </property>
</Properties>
</file>